
<file path=[Content_Types].xml><?xml version="1.0" encoding="utf-8"?>
<Types xmlns="http://schemas.openxmlformats.org/package/2006/content-types">
  <Default Extension="fntdata" ContentType="application/x-fontdata"/>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 id="2147483675" r:id="rId2"/>
  </p:sldMasterIdLst>
  <p:notesMasterIdLst>
    <p:notesMasterId r:id="rId38"/>
  </p:notesMasterIdLst>
  <p:sldIdLst>
    <p:sldId id="260" r:id="rId3"/>
    <p:sldId id="257" r:id="rId4"/>
    <p:sldId id="259" r:id="rId5"/>
    <p:sldId id="300" r:id="rId6"/>
    <p:sldId id="301" r:id="rId7"/>
    <p:sldId id="302" r:id="rId8"/>
    <p:sldId id="303" r:id="rId9"/>
    <p:sldId id="320" r:id="rId10"/>
    <p:sldId id="306" r:id="rId11"/>
    <p:sldId id="307" r:id="rId12"/>
    <p:sldId id="308" r:id="rId13"/>
    <p:sldId id="309" r:id="rId14"/>
    <p:sldId id="310" r:id="rId15"/>
    <p:sldId id="311" r:id="rId16"/>
    <p:sldId id="312" r:id="rId17"/>
    <p:sldId id="313" r:id="rId18"/>
    <p:sldId id="314" r:id="rId19"/>
    <p:sldId id="316" r:id="rId20"/>
    <p:sldId id="317" r:id="rId21"/>
    <p:sldId id="318" r:id="rId22"/>
    <p:sldId id="319" r:id="rId23"/>
    <p:sldId id="315" r:id="rId24"/>
    <p:sldId id="321" r:id="rId25"/>
    <p:sldId id="322" r:id="rId26"/>
    <p:sldId id="323" r:id="rId27"/>
    <p:sldId id="324" r:id="rId28"/>
    <p:sldId id="325" r:id="rId29"/>
    <p:sldId id="332" r:id="rId30"/>
    <p:sldId id="326" r:id="rId31"/>
    <p:sldId id="327" r:id="rId32"/>
    <p:sldId id="328" r:id="rId33"/>
    <p:sldId id="329" r:id="rId34"/>
    <p:sldId id="330" r:id="rId35"/>
    <p:sldId id="331" r:id="rId36"/>
    <p:sldId id="299" r:id="rId37"/>
  </p:sldIdLst>
  <p:sldSz cx="9144000" cy="5143500" type="screen16x9"/>
  <p:notesSz cx="6858000" cy="9144000"/>
  <p:embeddedFontLst>
    <p:embeddedFont>
      <p:font typeface="DM Sans" panose="020B0604020202020204" charset="0"/>
      <p:regular r:id="rId39"/>
      <p:bold r:id="rId40"/>
      <p:italic r:id="rId41"/>
      <p:boldItalic r:id="rId42"/>
    </p:embeddedFont>
    <p:embeddedFont>
      <p:font typeface="Oswald" panose="00000500000000000000" pitchFamily="2" charset="0"/>
      <p:regular r:id="rId43"/>
      <p:bold r:id="rId44"/>
    </p:embeddedFont>
    <p:embeddedFont>
      <p:font typeface="Passion One" panose="020B0604020202020204" charset="0"/>
      <p:regular r:id="rId45"/>
      <p:bold r:id="rId46"/>
    </p:embeddedFont>
    <p:embeddedFont>
      <p:font typeface="Permanent Marker" panose="020B0604020202020204" charset="0"/>
      <p:regular r:id="rId47"/>
    </p:embeddedFont>
    <p:embeddedFont>
      <p:font typeface="Proxima Nova" panose="020B0604020202020204" charset="0"/>
      <p:regular r:id="rId48"/>
      <p:bold r:id="rId49"/>
      <p:italic r:id="rId50"/>
      <p:boldItalic r:id="rId51"/>
    </p:embeddedFont>
    <p:embeddedFont>
      <p:font typeface="Proxima Nova Semibold" panose="020B0604020202020204" charset="0"/>
      <p:regular r:id="rId52"/>
      <p:bold r:id="rId53"/>
      <p:boldItalic r:id="rId54"/>
    </p:embeddedFont>
    <p:embeddedFont>
      <p:font typeface="Roboto" panose="02000000000000000000" pitchFamily="2"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9AA0A6"/>
          </p15:clr>
        </p15:guide>
        <p15:guide id="2" orient="horz" pos="162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 DUY THINH D19CN05" initials="LDTD" lastIdx="1" clrIdx="0">
    <p:extLst>
      <p:ext uri="{19B8F6BF-5375-455C-9EA6-DF929625EA0E}">
        <p15:presenceInfo xmlns:p15="http://schemas.microsoft.com/office/powerpoint/2012/main" userId="LE DUY THINH D19CN05"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3A21474-AF4D-4179-B2B3-5E85ED024BF8}">
  <a:tblStyle styleId="{83A21474-AF4D-4179-B2B3-5E85ED024BF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5" autoAdjust="0"/>
    <p:restoredTop sz="94660"/>
  </p:normalViewPr>
  <p:slideViewPr>
    <p:cSldViewPr snapToGrid="0">
      <p:cViewPr varScale="1">
        <p:scale>
          <a:sx n="88" d="100"/>
          <a:sy n="88" d="100"/>
        </p:scale>
        <p:origin x="876" y="102"/>
      </p:cViewPr>
      <p:guideLst>
        <p:guide pos="2880"/>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font" Target="fonts/font20.fntdata"/><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8" Type="http://schemas.openxmlformats.org/officeDocument/2006/relationships/slide" Target="slides/slide6.xml"/><Relationship Id="rId51" Type="http://schemas.openxmlformats.org/officeDocument/2006/relationships/font" Target="fonts/font1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3-02T13:18:16.629" idx="1">
    <p:pos x="10" y="10"/>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75fe98c795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75fe98c795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558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02276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3104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0098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1966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3620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89955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2961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4992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7929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8621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6d590075ef_0_27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6d590075ef_0_27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09589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69378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7436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68339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70624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88961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96960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27169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14899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4556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28225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0878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46695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90846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75732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4"/>
        <p:cNvGrpSpPr/>
        <p:nvPr/>
      </p:nvGrpSpPr>
      <p:grpSpPr>
        <a:xfrm>
          <a:off x="0" y="0"/>
          <a:ext cx="0" cy="0"/>
          <a:chOff x="0" y="0"/>
          <a:chExt cx="0" cy="0"/>
        </a:xfrm>
      </p:grpSpPr>
      <p:sp>
        <p:nvSpPr>
          <p:cNvPr id="14175" name="Google Shape;14175;g6d590075ef_0_243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6" name="Google Shape;14176;g6d590075ef_0_24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4578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9032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7346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29887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7890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5fe98c7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5fe98c7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6641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18300" y="-40625"/>
            <a:ext cx="768900" cy="397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body" idx="1"/>
          </p:nvPr>
        </p:nvSpPr>
        <p:spPr>
          <a:xfrm>
            <a:off x="5385250" y="1015950"/>
            <a:ext cx="2965500" cy="34164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1" name="Google Shape;21;p4"/>
          <p:cNvSpPr txBox="1">
            <a:spLocks noGrp="1"/>
          </p:cNvSpPr>
          <p:nvPr>
            <p:ph type="title"/>
          </p:nvPr>
        </p:nvSpPr>
        <p:spPr>
          <a:xfrm rot="-5400000">
            <a:off x="-639250" y="1601225"/>
            <a:ext cx="2788800" cy="572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Bullet Points ">
  <p:cSld name="TITLE_AND_TWO_COLUMNS_1_1">
    <p:spTree>
      <p:nvGrpSpPr>
        <p:cNvPr id="1" name="Shape 58"/>
        <p:cNvGrpSpPr/>
        <p:nvPr/>
      </p:nvGrpSpPr>
      <p:grpSpPr>
        <a:xfrm>
          <a:off x="0" y="0"/>
          <a:ext cx="0" cy="0"/>
          <a:chOff x="0" y="0"/>
          <a:chExt cx="0" cy="0"/>
        </a:xfrm>
      </p:grpSpPr>
      <p:sp>
        <p:nvSpPr>
          <p:cNvPr id="59" name="Google Shape;59;p13"/>
          <p:cNvSpPr txBox="1">
            <a:spLocks noGrp="1"/>
          </p:cNvSpPr>
          <p:nvPr>
            <p:ph type="body" idx="1"/>
          </p:nvPr>
        </p:nvSpPr>
        <p:spPr>
          <a:xfrm>
            <a:off x="1667925" y="538800"/>
            <a:ext cx="6839400" cy="37239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sz="1300"/>
            </a:lvl1pPr>
            <a:lvl2pPr marL="914400" lvl="1" indent="-311150" rtl="0">
              <a:spcBef>
                <a:spcPts val="1600"/>
              </a:spcBef>
              <a:spcAft>
                <a:spcPts val="0"/>
              </a:spcAft>
              <a:buSzPts val="1300"/>
              <a:buChar char="○"/>
              <a:defRPr sz="1300"/>
            </a:lvl2pPr>
            <a:lvl3pPr marL="1371600" lvl="2" indent="-311150" rtl="0">
              <a:spcBef>
                <a:spcPts val="1600"/>
              </a:spcBef>
              <a:spcAft>
                <a:spcPts val="0"/>
              </a:spcAft>
              <a:buSzPts val="1300"/>
              <a:buChar char="■"/>
              <a:defRPr sz="1300"/>
            </a:lvl3pPr>
            <a:lvl4pPr marL="1828800" lvl="3" indent="-311150" rtl="0">
              <a:spcBef>
                <a:spcPts val="1600"/>
              </a:spcBef>
              <a:spcAft>
                <a:spcPts val="0"/>
              </a:spcAft>
              <a:buSzPts val="1300"/>
              <a:buChar char="●"/>
              <a:defRPr sz="1300"/>
            </a:lvl4pPr>
            <a:lvl5pPr marL="2286000" lvl="4" indent="-311150" rtl="0">
              <a:spcBef>
                <a:spcPts val="1600"/>
              </a:spcBef>
              <a:spcAft>
                <a:spcPts val="0"/>
              </a:spcAft>
              <a:buSzPts val="1300"/>
              <a:buChar char="○"/>
              <a:defRPr sz="1300"/>
            </a:lvl5pPr>
            <a:lvl6pPr marL="2743200" lvl="5" indent="-311150" rtl="0">
              <a:spcBef>
                <a:spcPts val="1600"/>
              </a:spcBef>
              <a:spcAft>
                <a:spcPts val="0"/>
              </a:spcAft>
              <a:buSzPts val="1300"/>
              <a:buChar char="■"/>
              <a:defRPr sz="1300"/>
            </a:lvl6pPr>
            <a:lvl7pPr marL="3200400" lvl="6" indent="-311150" rtl="0">
              <a:spcBef>
                <a:spcPts val="1600"/>
              </a:spcBef>
              <a:spcAft>
                <a:spcPts val="0"/>
              </a:spcAft>
              <a:buSzPts val="1300"/>
              <a:buChar char="●"/>
              <a:defRPr sz="1300"/>
            </a:lvl7pPr>
            <a:lvl8pPr marL="3657600" lvl="7" indent="-311150" rtl="0">
              <a:spcBef>
                <a:spcPts val="1600"/>
              </a:spcBef>
              <a:spcAft>
                <a:spcPts val="0"/>
              </a:spcAft>
              <a:buSzPts val="1300"/>
              <a:buChar char="○"/>
              <a:defRPr sz="1300"/>
            </a:lvl8pPr>
            <a:lvl9pPr marL="4114800" lvl="8" indent="-311150" rtl="0">
              <a:spcBef>
                <a:spcPts val="1600"/>
              </a:spcBef>
              <a:spcAft>
                <a:spcPts val="1600"/>
              </a:spcAft>
              <a:buSzPts val="1300"/>
              <a:buChar char="■"/>
              <a:defRPr sz="1300"/>
            </a:lvl9pPr>
          </a:lstStyle>
          <a:p>
            <a:endParaRPr/>
          </a:p>
        </p:txBody>
      </p:sp>
      <p:sp>
        <p:nvSpPr>
          <p:cNvPr id="60" name="Google Shape;60;p13"/>
          <p:cNvSpPr/>
          <p:nvPr/>
        </p:nvSpPr>
        <p:spPr>
          <a:xfrm>
            <a:off x="-18300" y="-40625"/>
            <a:ext cx="768900" cy="5184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txBox="1">
            <a:spLocks noGrp="1"/>
          </p:cNvSpPr>
          <p:nvPr>
            <p:ph type="title"/>
          </p:nvPr>
        </p:nvSpPr>
        <p:spPr>
          <a:xfrm rot="-5400000">
            <a:off x="-1228750" y="2190600"/>
            <a:ext cx="3967800" cy="572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 name="Google Shape;62;p13"/>
          <p:cNvSpPr/>
          <p:nvPr/>
        </p:nvSpPr>
        <p:spPr>
          <a:xfrm>
            <a:off x="378575" y="-85900"/>
            <a:ext cx="781800" cy="46992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p:nvPr/>
        </p:nvSpPr>
        <p:spPr>
          <a:xfrm>
            <a:off x="0" y="4625"/>
            <a:ext cx="4106700" cy="285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txBox="1">
            <a:spLocks noGrp="1"/>
          </p:cNvSpPr>
          <p:nvPr>
            <p:ph type="title"/>
          </p:nvPr>
        </p:nvSpPr>
        <p:spPr>
          <a:xfrm>
            <a:off x="704875" y="1458475"/>
            <a:ext cx="3930300" cy="1758300"/>
          </a:xfrm>
          <a:prstGeom prst="rect">
            <a:avLst/>
          </a:prstGeom>
          <a:noFill/>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6" name="Google Shape;16;p3"/>
          <p:cNvSpPr txBox="1">
            <a:spLocks noGrp="1"/>
          </p:cNvSpPr>
          <p:nvPr>
            <p:ph type="subTitle" idx="1"/>
          </p:nvPr>
        </p:nvSpPr>
        <p:spPr>
          <a:xfrm>
            <a:off x="704875" y="3039300"/>
            <a:ext cx="3099000" cy="7176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algn="r" rtl="0">
              <a:lnSpc>
                <a:spcPct val="100000"/>
              </a:lnSpc>
              <a:spcBef>
                <a:spcPts val="0"/>
              </a:spcBef>
              <a:spcAft>
                <a:spcPts val="0"/>
              </a:spcAft>
              <a:buSzPts val="1800"/>
              <a:buNone/>
              <a:defRPr sz="1800"/>
            </a:lvl2pPr>
            <a:lvl3pPr lvl="2" algn="r" rtl="0">
              <a:lnSpc>
                <a:spcPct val="100000"/>
              </a:lnSpc>
              <a:spcBef>
                <a:spcPts val="0"/>
              </a:spcBef>
              <a:spcAft>
                <a:spcPts val="0"/>
              </a:spcAft>
              <a:buSzPts val="1800"/>
              <a:buNone/>
              <a:defRPr sz="1800"/>
            </a:lvl3pPr>
            <a:lvl4pPr lvl="3" algn="r" rtl="0">
              <a:lnSpc>
                <a:spcPct val="100000"/>
              </a:lnSpc>
              <a:spcBef>
                <a:spcPts val="0"/>
              </a:spcBef>
              <a:spcAft>
                <a:spcPts val="0"/>
              </a:spcAft>
              <a:buSzPts val="1800"/>
              <a:buNone/>
              <a:defRPr sz="1800"/>
            </a:lvl4pPr>
            <a:lvl5pPr lvl="4" algn="r" rtl="0">
              <a:lnSpc>
                <a:spcPct val="100000"/>
              </a:lnSpc>
              <a:spcBef>
                <a:spcPts val="0"/>
              </a:spcBef>
              <a:spcAft>
                <a:spcPts val="0"/>
              </a:spcAft>
              <a:buSzPts val="1800"/>
              <a:buNone/>
              <a:defRPr sz="1800"/>
            </a:lvl5pPr>
            <a:lvl6pPr lvl="5" algn="r" rtl="0">
              <a:lnSpc>
                <a:spcPct val="100000"/>
              </a:lnSpc>
              <a:spcBef>
                <a:spcPts val="0"/>
              </a:spcBef>
              <a:spcAft>
                <a:spcPts val="0"/>
              </a:spcAft>
              <a:buSzPts val="1800"/>
              <a:buNone/>
              <a:defRPr sz="1800"/>
            </a:lvl6pPr>
            <a:lvl7pPr lvl="6" algn="r" rtl="0">
              <a:lnSpc>
                <a:spcPct val="100000"/>
              </a:lnSpc>
              <a:spcBef>
                <a:spcPts val="0"/>
              </a:spcBef>
              <a:spcAft>
                <a:spcPts val="0"/>
              </a:spcAft>
              <a:buSzPts val="1800"/>
              <a:buNone/>
              <a:defRPr sz="1800"/>
            </a:lvl7pPr>
            <a:lvl8pPr lvl="7" algn="r" rtl="0">
              <a:lnSpc>
                <a:spcPct val="100000"/>
              </a:lnSpc>
              <a:spcBef>
                <a:spcPts val="0"/>
              </a:spcBef>
              <a:spcAft>
                <a:spcPts val="0"/>
              </a:spcAft>
              <a:buSzPts val="1800"/>
              <a:buNone/>
              <a:defRPr sz="1800"/>
            </a:lvl8pPr>
            <a:lvl9pPr lvl="8" algn="r" rtl="0">
              <a:lnSpc>
                <a:spcPct val="100000"/>
              </a:lnSpc>
              <a:spcBef>
                <a:spcPts val="0"/>
              </a:spcBef>
              <a:spcAft>
                <a:spcPts val="0"/>
              </a:spcAft>
              <a:buSzPts val="1800"/>
              <a:buNone/>
              <a:defRPr sz="1800"/>
            </a:lvl9pPr>
          </a:lstStyle>
          <a:p>
            <a:endParaRPr/>
          </a:p>
        </p:txBody>
      </p:sp>
      <p:sp>
        <p:nvSpPr>
          <p:cNvPr id="17" name="Google Shape;17;p3"/>
          <p:cNvSpPr txBox="1">
            <a:spLocks noGrp="1"/>
          </p:cNvSpPr>
          <p:nvPr>
            <p:ph type="title" idx="2" hasCustomPrompt="1"/>
          </p:nvPr>
        </p:nvSpPr>
        <p:spPr>
          <a:xfrm>
            <a:off x="704875" y="950575"/>
            <a:ext cx="1554600" cy="8127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Tree>
    <p:extLst>
      <p:ext uri="{BB962C8B-B14F-4D97-AF65-F5344CB8AC3E}">
        <p14:creationId xmlns:p14="http://schemas.microsoft.com/office/powerpoint/2010/main" val="466007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8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Passion One"/>
              <a:buNone/>
              <a:defRPr sz="2800">
                <a:solidFill>
                  <a:schemeClr val="dk2"/>
                </a:solidFill>
                <a:latin typeface="Passion One"/>
                <a:ea typeface="Passion One"/>
                <a:cs typeface="Passion One"/>
                <a:sym typeface="Passion One"/>
              </a:defRPr>
            </a:lvl1pPr>
            <a:lvl2pPr lvl="1">
              <a:spcBef>
                <a:spcPts val="0"/>
              </a:spcBef>
              <a:spcAft>
                <a:spcPts val="0"/>
              </a:spcAft>
              <a:buClr>
                <a:schemeClr val="dk2"/>
              </a:buClr>
              <a:buSzPts val="2800"/>
              <a:buFont typeface="Permanent Marker"/>
              <a:buNone/>
              <a:defRPr sz="2800">
                <a:solidFill>
                  <a:schemeClr val="dk2"/>
                </a:solidFill>
                <a:latin typeface="Permanent Marker"/>
                <a:ea typeface="Permanent Marker"/>
                <a:cs typeface="Permanent Marker"/>
                <a:sym typeface="Permanent Marker"/>
              </a:defRPr>
            </a:lvl2pPr>
            <a:lvl3pPr lvl="2">
              <a:spcBef>
                <a:spcPts val="0"/>
              </a:spcBef>
              <a:spcAft>
                <a:spcPts val="0"/>
              </a:spcAft>
              <a:buClr>
                <a:schemeClr val="dk2"/>
              </a:buClr>
              <a:buSzPts val="2800"/>
              <a:buFont typeface="Permanent Marker"/>
              <a:buNone/>
              <a:defRPr sz="2800">
                <a:solidFill>
                  <a:schemeClr val="dk2"/>
                </a:solidFill>
                <a:latin typeface="Permanent Marker"/>
                <a:ea typeface="Permanent Marker"/>
                <a:cs typeface="Permanent Marker"/>
                <a:sym typeface="Permanent Marker"/>
              </a:defRPr>
            </a:lvl3pPr>
            <a:lvl4pPr lvl="3">
              <a:spcBef>
                <a:spcPts val="0"/>
              </a:spcBef>
              <a:spcAft>
                <a:spcPts val="0"/>
              </a:spcAft>
              <a:buClr>
                <a:schemeClr val="dk2"/>
              </a:buClr>
              <a:buSzPts val="2800"/>
              <a:buFont typeface="Permanent Marker"/>
              <a:buNone/>
              <a:defRPr sz="2800">
                <a:solidFill>
                  <a:schemeClr val="dk2"/>
                </a:solidFill>
                <a:latin typeface="Permanent Marker"/>
                <a:ea typeface="Permanent Marker"/>
                <a:cs typeface="Permanent Marker"/>
                <a:sym typeface="Permanent Marker"/>
              </a:defRPr>
            </a:lvl4pPr>
            <a:lvl5pPr lvl="4">
              <a:spcBef>
                <a:spcPts val="0"/>
              </a:spcBef>
              <a:spcAft>
                <a:spcPts val="0"/>
              </a:spcAft>
              <a:buClr>
                <a:schemeClr val="dk2"/>
              </a:buClr>
              <a:buSzPts val="2800"/>
              <a:buFont typeface="Permanent Marker"/>
              <a:buNone/>
              <a:defRPr sz="2800">
                <a:solidFill>
                  <a:schemeClr val="dk2"/>
                </a:solidFill>
                <a:latin typeface="Permanent Marker"/>
                <a:ea typeface="Permanent Marker"/>
                <a:cs typeface="Permanent Marker"/>
                <a:sym typeface="Permanent Marker"/>
              </a:defRPr>
            </a:lvl5pPr>
            <a:lvl6pPr lvl="5">
              <a:spcBef>
                <a:spcPts val="0"/>
              </a:spcBef>
              <a:spcAft>
                <a:spcPts val="0"/>
              </a:spcAft>
              <a:buClr>
                <a:schemeClr val="dk2"/>
              </a:buClr>
              <a:buSzPts val="2800"/>
              <a:buFont typeface="Permanent Marker"/>
              <a:buNone/>
              <a:defRPr sz="2800">
                <a:solidFill>
                  <a:schemeClr val="dk2"/>
                </a:solidFill>
                <a:latin typeface="Permanent Marker"/>
                <a:ea typeface="Permanent Marker"/>
                <a:cs typeface="Permanent Marker"/>
                <a:sym typeface="Permanent Marker"/>
              </a:defRPr>
            </a:lvl6pPr>
            <a:lvl7pPr lvl="6">
              <a:spcBef>
                <a:spcPts val="0"/>
              </a:spcBef>
              <a:spcAft>
                <a:spcPts val="0"/>
              </a:spcAft>
              <a:buClr>
                <a:schemeClr val="dk2"/>
              </a:buClr>
              <a:buSzPts val="2800"/>
              <a:buFont typeface="Permanent Marker"/>
              <a:buNone/>
              <a:defRPr sz="2800">
                <a:solidFill>
                  <a:schemeClr val="dk2"/>
                </a:solidFill>
                <a:latin typeface="Permanent Marker"/>
                <a:ea typeface="Permanent Marker"/>
                <a:cs typeface="Permanent Marker"/>
                <a:sym typeface="Permanent Marker"/>
              </a:defRPr>
            </a:lvl7pPr>
            <a:lvl8pPr lvl="7">
              <a:spcBef>
                <a:spcPts val="0"/>
              </a:spcBef>
              <a:spcAft>
                <a:spcPts val="0"/>
              </a:spcAft>
              <a:buClr>
                <a:schemeClr val="dk2"/>
              </a:buClr>
              <a:buSzPts val="2800"/>
              <a:buFont typeface="Permanent Marker"/>
              <a:buNone/>
              <a:defRPr sz="2800">
                <a:solidFill>
                  <a:schemeClr val="dk2"/>
                </a:solidFill>
                <a:latin typeface="Permanent Marker"/>
                <a:ea typeface="Permanent Marker"/>
                <a:cs typeface="Permanent Marker"/>
                <a:sym typeface="Permanent Marker"/>
              </a:defRPr>
            </a:lvl8pPr>
            <a:lvl9pPr lvl="8">
              <a:spcBef>
                <a:spcPts val="0"/>
              </a:spcBef>
              <a:spcAft>
                <a:spcPts val="0"/>
              </a:spcAft>
              <a:buClr>
                <a:schemeClr val="dk2"/>
              </a:buClr>
              <a:buSzPts val="2800"/>
              <a:buFont typeface="Permanent Marker"/>
              <a:buNone/>
              <a:defRPr sz="2800">
                <a:solidFill>
                  <a:schemeClr val="dk2"/>
                </a:solidFill>
                <a:latin typeface="Permanent Marker"/>
                <a:ea typeface="Permanent Marker"/>
                <a:cs typeface="Permanent Marker"/>
                <a:sym typeface="Permanent Marke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DM Sans"/>
              <a:buChar char="●"/>
              <a:defRPr sz="1800">
                <a:solidFill>
                  <a:schemeClr val="dk2"/>
                </a:solidFill>
                <a:latin typeface="DM Sans"/>
                <a:ea typeface="DM Sans"/>
                <a:cs typeface="DM Sans"/>
                <a:sym typeface="DM Sans"/>
              </a:defRPr>
            </a:lvl1pPr>
            <a:lvl2pPr marL="914400" lvl="1" indent="-317500">
              <a:lnSpc>
                <a:spcPct val="100000"/>
              </a:lnSpc>
              <a:spcBef>
                <a:spcPts val="1600"/>
              </a:spcBef>
              <a:spcAft>
                <a:spcPts val="0"/>
              </a:spcAft>
              <a:buClr>
                <a:schemeClr val="dk2"/>
              </a:buClr>
              <a:buSzPts val="1400"/>
              <a:buFont typeface="DM Sans"/>
              <a:buChar char="○"/>
              <a:defRPr>
                <a:solidFill>
                  <a:schemeClr val="dk2"/>
                </a:solidFill>
                <a:latin typeface="DM Sans"/>
                <a:ea typeface="DM Sans"/>
                <a:cs typeface="DM Sans"/>
                <a:sym typeface="DM Sans"/>
              </a:defRPr>
            </a:lvl2pPr>
            <a:lvl3pPr marL="1371600" lvl="2" indent="-317500">
              <a:lnSpc>
                <a:spcPct val="100000"/>
              </a:lnSpc>
              <a:spcBef>
                <a:spcPts val="1600"/>
              </a:spcBef>
              <a:spcAft>
                <a:spcPts val="0"/>
              </a:spcAft>
              <a:buClr>
                <a:schemeClr val="dk2"/>
              </a:buClr>
              <a:buSzPts val="1400"/>
              <a:buFont typeface="DM Sans"/>
              <a:buChar char="■"/>
              <a:defRPr>
                <a:solidFill>
                  <a:schemeClr val="dk2"/>
                </a:solidFill>
                <a:latin typeface="DM Sans"/>
                <a:ea typeface="DM Sans"/>
                <a:cs typeface="DM Sans"/>
                <a:sym typeface="DM Sans"/>
              </a:defRPr>
            </a:lvl3pPr>
            <a:lvl4pPr marL="1828800" lvl="3" indent="-317500">
              <a:lnSpc>
                <a:spcPct val="100000"/>
              </a:lnSpc>
              <a:spcBef>
                <a:spcPts val="1600"/>
              </a:spcBef>
              <a:spcAft>
                <a:spcPts val="0"/>
              </a:spcAft>
              <a:buClr>
                <a:schemeClr val="dk2"/>
              </a:buClr>
              <a:buSzPts val="1400"/>
              <a:buFont typeface="DM Sans"/>
              <a:buChar char="●"/>
              <a:defRPr>
                <a:solidFill>
                  <a:schemeClr val="dk2"/>
                </a:solidFill>
                <a:latin typeface="DM Sans"/>
                <a:ea typeface="DM Sans"/>
                <a:cs typeface="DM Sans"/>
                <a:sym typeface="DM Sans"/>
              </a:defRPr>
            </a:lvl4pPr>
            <a:lvl5pPr marL="2286000" lvl="4" indent="-317500">
              <a:lnSpc>
                <a:spcPct val="100000"/>
              </a:lnSpc>
              <a:spcBef>
                <a:spcPts val="1600"/>
              </a:spcBef>
              <a:spcAft>
                <a:spcPts val="0"/>
              </a:spcAft>
              <a:buClr>
                <a:schemeClr val="dk2"/>
              </a:buClr>
              <a:buSzPts val="1400"/>
              <a:buFont typeface="DM Sans"/>
              <a:buChar char="○"/>
              <a:defRPr>
                <a:solidFill>
                  <a:schemeClr val="dk2"/>
                </a:solidFill>
                <a:latin typeface="DM Sans"/>
                <a:ea typeface="DM Sans"/>
                <a:cs typeface="DM Sans"/>
                <a:sym typeface="DM Sans"/>
              </a:defRPr>
            </a:lvl5pPr>
            <a:lvl6pPr marL="2743200" lvl="5" indent="-317500">
              <a:lnSpc>
                <a:spcPct val="100000"/>
              </a:lnSpc>
              <a:spcBef>
                <a:spcPts val="1600"/>
              </a:spcBef>
              <a:spcAft>
                <a:spcPts val="0"/>
              </a:spcAft>
              <a:buClr>
                <a:schemeClr val="dk2"/>
              </a:buClr>
              <a:buSzPts val="1400"/>
              <a:buFont typeface="DM Sans"/>
              <a:buChar char="■"/>
              <a:defRPr>
                <a:solidFill>
                  <a:schemeClr val="dk2"/>
                </a:solidFill>
                <a:latin typeface="DM Sans"/>
                <a:ea typeface="DM Sans"/>
                <a:cs typeface="DM Sans"/>
                <a:sym typeface="DM Sans"/>
              </a:defRPr>
            </a:lvl6pPr>
            <a:lvl7pPr marL="3200400" lvl="6" indent="-317500">
              <a:lnSpc>
                <a:spcPct val="100000"/>
              </a:lnSpc>
              <a:spcBef>
                <a:spcPts val="1600"/>
              </a:spcBef>
              <a:spcAft>
                <a:spcPts val="0"/>
              </a:spcAft>
              <a:buClr>
                <a:schemeClr val="dk2"/>
              </a:buClr>
              <a:buSzPts val="1400"/>
              <a:buFont typeface="DM Sans"/>
              <a:buChar char="●"/>
              <a:defRPr>
                <a:solidFill>
                  <a:schemeClr val="dk2"/>
                </a:solidFill>
                <a:latin typeface="DM Sans"/>
                <a:ea typeface="DM Sans"/>
                <a:cs typeface="DM Sans"/>
                <a:sym typeface="DM Sans"/>
              </a:defRPr>
            </a:lvl7pPr>
            <a:lvl8pPr marL="3657600" lvl="7" indent="-317500">
              <a:lnSpc>
                <a:spcPct val="100000"/>
              </a:lnSpc>
              <a:spcBef>
                <a:spcPts val="1600"/>
              </a:spcBef>
              <a:spcAft>
                <a:spcPts val="0"/>
              </a:spcAft>
              <a:buClr>
                <a:schemeClr val="dk2"/>
              </a:buClr>
              <a:buSzPts val="1400"/>
              <a:buFont typeface="DM Sans"/>
              <a:buChar char="○"/>
              <a:defRPr>
                <a:solidFill>
                  <a:schemeClr val="dk2"/>
                </a:solidFill>
                <a:latin typeface="DM Sans"/>
                <a:ea typeface="DM Sans"/>
                <a:cs typeface="DM Sans"/>
                <a:sym typeface="DM Sans"/>
              </a:defRPr>
            </a:lvl8pPr>
            <a:lvl9pPr marL="4114800" lvl="8" indent="-317500">
              <a:lnSpc>
                <a:spcPct val="100000"/>
              </a:lnSpc>
              <a:spcBef>
                <a:spcPts val="1600"/>
              </a:spcBef>
              <a:spcAft>
                <a:spcPts val="1600"/>
              </a:spcAft>
              <a:buClr>
                <a:schemeClr val="dk2"/>
              </a:buClr>
              <a:buSzPts val="1400"/>
              <a:buFont typeface="DM Sans"/>
              <a:buChar char="■"/>
              <a:defRPr>
                <a:solidFill>
                  <a:schemeClr val="dk2"/>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8" r:id="rId2"/>
    <p:sldLayoutId id="2147483659" r:id="rId3"/>
    <p:sldLayoutId id="2147483676"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80" name="Google Shape;180;p2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slideLayout" Target="../slideLayouts/slideLayout4.xml"/><Relationship Id="rId7" Type="http://schemas.openxmlformats.org/officeDocument/2006/relationships/image" Target="../media/image2.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png"/><Relationship Id="rId5" Type="http://schemas.openxmlformats.org/officeDocument/2006/relationships/hyperlink" Target="https://toihocdesignpattern.com/chuong-10-state-pattern-trang-thai-van-vat.html" TargetMode="Externa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21.png"/><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png"/><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mp3"/><Relationship Id="rId1" Type="http://schemas.microsoft.com/office/2007/relationships/media" Target="../media/media11.mp3"/><Relationship Id="rId6" Type="http://schemas.openxmlformats.org/officeDocument/2006/relationships/image" Target="../media/image1.png"/><Relationship Id="rId5" Type="http://schemas.openxmlformats.org/officeDocument/2006/relationships/image" Target="../media/image25.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media" Target="../media/media3.mp3"/><Relationship Id="rId7" Type="http://schemas.openxmlformats.org/officeDocument/2006/relationships/image" Target="../media/image3.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notesSlide" Target="../notesSlides/notesSlide2.xml"/><Relationship Id="rId11" Type="http://schemas.openxmlformats.org/officeDocument/2006/relationships/image" Target="../media/image6.png"/><Relationship Id="rId5" Type="http://schemas.openxmlformats.org/officeDocument/2006/relationships/slideLayout" Target="../slideLayouts/slideLayout3.xml"/><Relationship Id="rId10" Type="http://schemas.openxmlformats.org/officeDocument/2006/relationships/image" Target="../media/image1.png"/><Relationship Id="rId4" Type="http://schemas.openxmlformats.org/officeDocument/2006/relationships/audio" Target="../media/media3.mp3"/><Relationship Id="rId9"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13.mp3"/><Relationship Id="rId7" Type="http://schemas.openxmlformats.org/officeDocument/2006/relationships/image" Target="../media/image27.png"/><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notesSlide" Target="../notesSlides/notesSlide20.xml"/><Relationship Id="rId5" Type="http://schemas.openxmlformats.org/officeDocument/2006/relationships/slideLayout" Target="../slideLayouts/slideLayout1.xml"/><Relationship Id="rId4" Type="http://schemas.openxmlformats.org/officeDocument/2006/relationships/audio" Target="../media/media13.mp3"/></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image" Target="../media/image1.png"/><Relationship Id="rId5" Type="http://schemas.openxmlformats.org/officeDocument/2006/relationships/image" Target="../media/image28.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5.mp3"/><Relationship Id="rId1" Type="http://schemas.microsoft.com/office/2007/relationships/media" Target="../media/media15.mp3"/><Relationship Id="rId6" Type="http://schemas.openxmlformats.org/officeDocument/2006/relationships/image" Target="../media/image1.png"/><Relationship Id="rId5" Type="http://schemas.openxmlformats.org/officeDocument/2006/relationships/image" Target="../media/image32.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6.mp3"/><Relationship Id="rId1" Type="http://schemas.microsoft.com/office/2007/relationships/media" Target="../media/media16.mp3"/><Relationship Id="rId6" Type="http://schemas.openxmlformats.org/officeDocument/2006/relationships/image" Target="../media/image1.png"/><Relationship Id="rId5" Type="http://schemas.openxmlformats.org/officeDocument/2006/relationships/image" Target="../media/image34.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8.pn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7.png"/><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7.mp3"/><Relationship Id="rId1" Type="http://schemas.microsoft.com/office/2007/relationships/media" Target="../media/media17.mp3"/><Relationship Id="rId6" Type="http://schemas.openxmlformats.org/officeDocument/2006/relationships/image" Target="../media/image1.png"/><Relationship Id="rId5" Type="http://schemas.openxmlformats.org/officeDocument/2006/relationships/image" Target="../media/image37.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hyperlink" Target="https://toihocdesignpattern.com/chuong-1-strategy-pattern-chao-mung-den-voi-design-patterns.html"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9.png"/><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10.png"/><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14.png"/><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3"/>
          <p:cNvSpPr txBox="1">
            <a:spLocks noGrp="1"/>
          </p:cNvSpPr>
          <p:nvPr>
            <p:ph type="title"/>
          </p:nvPr>
        </p:nvSpPr>
        <p:spPr>
          <a:xfrm>
            <a:off x="704875" y="1458475"/>
            <a:ext cx="3930300" cy="175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t>
            </a:r>
            <a:r>
              <a:rPr lang="vi-VN" dirty="0"/>
              <a:t>OMPANY</a:t>
            </a:r>
          </a:p>
        </p:txBody>
      </p:sp>
      <p:sp>
        <p:nvSpPr>
          <p:cNvPr id="233" name="Google Shape;233;p33"/>
          <p:cNvSpPr txBox="1">
            <a:spLocks noGrp="1"/>
          </p:cNvSpPr>
          <p:nvPr>
            <p:ph type="subTitle" idx="1"/>
          </p:nvPr>
        </p:nvSpPr>
        <p:spPr>
          <a:xfrm>
            <a:off x="704875" y="3039299"/>
            <a:ext cx="3099000" cy="11536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solidFill>
                  <a:schemeClr val="accent1">
                    <a:lumMod val="50000"/>
                  </a:schemeClr>
                </a:solidFill>
              </a:rPr>
              <a:t>Chương 10: State Pattern – Trạng thái của vạn vật.</a:t>
            </a:r>
          </a:p>
          <a:p>
            <a:pPr marL="0" lvl="0" indent="0" algn="l" rtl="0">
              <a:spcBef>
                <a:spcPts val="0"/>
              </a:spcBef>
              <a:spcAft>
                <a:spcPts val="0"/>
              </a:spcAft>
              <a:buNone/>
            </a:pPr>
            <a:r>
              <a:rPr lang="vi-VN" dirty="0">
                <a:solidFill>
                  <a:schemeClr val="accent1">
                    <a:lumMod val="50000"/>
                  </a:schemeClr>
                </a:solidFill>
                <a:hlinkClick r:id="rId5">
                  <a:extLst>
                    <a:ext uri="{A12FA001-AC4F-418D-AE19-62706E023703}">
                      <ahyp:hlinkClr xmlns:ahyp="http://schemas.microsoft.com/office/drawing/2018/hyperlinkcolor" val="tx"/>
                    </a:ext>
                  </a:extLst>
                </a:hlinkClick>
              </a:rPr>
              <a:t>Link sách</a:t>
            </a:r>
            <a:endParaRPr lang="vi-VN" dirty="0">
              <a:solidFill>
                <a:schemeClr val="accent1">
                  <a:lumMod val="50000"/>
                </a:schemeClr>
              </a:solidFill>
            </a:endParaRPr>
          </a:p>
        </p:txBody>
      </p:sp>
      <p:sp>
        <p:nvSpPr>
          <p:cNvPr id="234" name="Google Shape;234;p33"/>
          <p:cNvSpPr txBox="1">
            <a:spLocks noGrp="1"/>
          </p:cNvSpPr>
          <p:nvPr>
            <p:ph type="title" idx="2"/>
          </p:nvPr>
        </p:nvSpPr>
        <p:spPr>
          <a:xfrm>
            <a:off x="704875" y="950575"/>
            <a:ext cx="1554600" cy="81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sp>
        <p:nvSpPr>
          <p:cNvPr id="235" name="Google Shape;235;p33"/>
          <p:cNvSpPr/>
          <p:nvPr/>
        </p:nvSpPr>
        <p:spPr>
          <a:xfrm>
            <a:off x="378550" y="2530750"/>
            <a:ext cx="3316500" cy="17583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AudioTextToSpeech">
            <a:hlinkClick r:id="" action="ppaction://media"/>
            <a:extLst>
              <a:ext uri="{FF2B5EF4-FFF2-40B4-BE49-F238E27FC236}">
                <a16:creationId xmlns:a16="http://schemas.microsoft.com/office/drawing/2014/main" id="{905E2DC3-D902-4A8A-8772-8793238E7A0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640823" y="4446925"/>
            <a:ext cx="609600" cy="609600"/>
          </a:xfrm>
          <a:prstGeom prst="rect">
            <a:avLst/>
          </a:prstGeom>
        </p:spPr>
      </p:pic>
      <p:sp>
        <p:nvSpPr>
          <p:cNvPr id="4" name="TextBox 3">
            <a:extLst>
              <a:ext uri="{FF2B5EF4-FFF2-40B4-BE49-F238E27FC236}">
                <a16:creationId xmlns:a16="http://schemas.microsoft.com/office/drawing/2014/main" id="{7C5EEAE3-F365-42A3-939D-C7E12FBD46C5}"/>
              </a:ext>
            </a:extLst>
          </p:cNvPr>
          <p:cNvSpPr txBox="1"/>
          <p:nvPr/>
        </p:nvSpPr>
        <p:spPr>
          <a:xfrm>
            <a:off x="1007203" y="4521361"/>
            <a:ext cx="1614545" cy="307777"/>
          </a:xfrm>
          <a:prstGeom prst="rect">
            <a:avLst/>
          </a:prstGeom>
          <a:noFill/>
        </p:spPr>
        <p:txBody>
          <a:bodyPr wrap="none" rtlCol="0">
            <a:spAutoFit/>
          </a:bodyPr>
          <a:lstStyle/>
          <a:p>
            <a:r>
              <a:rPr lang="vi-VN" b="1" i="1" dirty="0">
                <a:solidFill>
                  <a:schemeClr val="accent1">
                    <a:lumMod val="50000"/>
                  </a:schemeClr>
                </a:solidFill>
              </a:rPr>
              <a:t>Click to listening</a:t>
            </a:r>
          </a:p>
        </p:txBody>
      </p:sp>
      <p:pic>
        <p:nvPicPr>
          <p:cNvPr id="4098" name="Picture 2" descr="State Pattern - Trạng thái vạn vật">
            <a:extLst>
              <a:ext uri="{FF2B5EF4-FFF2-40B4-BE49-F238E27FC236}">
                <a16:creationId xmlns:a16="http://schemas.microsoft.com/office/drawing/2014/main" id="{BDDD8044-AE4F-420D-9440-65F6BF8E01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0200" y="43453"/>
            <a:ext cx="5013800" cy="5100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94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2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6" name="TextBox 5">
            <a:extLst>
              <a:ext uri="{FF2B5EF4-FFF2-40B4-BE49-F238E27FC236}">
                <a16:creationId xmlns:a16="http://schemas.microsoft.com/office/drawing/2014/main" id="{4F321B67-93F2-4BD9-8346-2121D14628D7}"/>
              </a:ext>
            </a:extLst>
          </p:cNvPr>
          <p:cNvSpPr txBox="1"/>
          <p:nvPr/>
        </p:nvSpPr>
        <p:spPr>
          <a:xfrm>
            <a:off x="1339690" y="2090546"/>
            <a:ext cx="1941557" cy="584775"/>
          </a:xfrm>
          <a:prstGeom prst="rect">
            <a:avLst/>
          </a:prstGeom>
          <a:noFill/>
        </p:spPr>
        <p:txBody>
          <a:bodyPr wrap="none" rtlCol="0">
            <a:spAutoFit/>
          </a:bodyPr>
          <a:lstStyle/>
          <a:p>
            <a:r>
              <a:rPr lang="vi-VN" sz="3200" dirty="0">
                <a:solidFill>
                  <a:schemeClr val="tx2">
                    <a:lumMod val="10000"/>
                  </a:schemeClr>
                </a:solidFill>
                <a:highlight>
                  <a:srgbClr val="FFFF00"/>
                </a:highlight>
              </a:rPr>
              <a:t>Result =&gt;</a:t>
            </a:r>
          </a:p>
        </p:txBody>
      </p:sp>
      <p:pic>
        <p:nvPicPr>
          <p:cNvPr id="13314" name="Picture 2" descr="Kết quả Test">
            <a:extLst>
              <a:ext uri="{FF2B5EF4-FFF2-40B4-BE49-F238E27FC236}">
                <a16:creationId xmlns:a16="http://schemas.microsoft.com/office/drawing/2014/main" id="{73377661-BCF9-4898-9817-1C02CC790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878" y="0"/>
            <a:ext cx="54991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182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4" name="Picture 3">
            <a:extLst>
              <a:ext uri="{FF2B5EF4-FFF2-40B4-BE49-F238E27FC236}">
                <a16:creationId xmlns:a16="http://schemas.microsoft.com/office/drawing/2014/main" id="{DAA64B3A-D65B-4BD5-B3D6-F2D7989EB424}"/>
              </a:ext>
            </a:extLst>
          </p:cNvPr>
          <p:cNvPicPr>
            <a:picLocks noChangeAspect="1"/>
          </p:cNvPicPr>
          <p:nvPr/>
        </p:nvPicPr>
        <p:blipFill>
          <a:blip r:embed="rId5"/>
          <a:stretch>
            <a:fillRect/>
          </a:stretch>
        </p:blipFill>
        <p:spPr>
          <a:xfrm>
            <a:off x="950014" y="161589"/>
            <a:ext cx="8035434" cy="3038811"/>
          </a:xfrm>
          <a:prstGeom prst="rect">
            <a:avLst/>
          </a:prstGeom>
        </p:spPr>
      </p:pic>
      <p:pic>
        <p:nvPicPr>
          <p:cNvPr id="7" name="5">
            <a:hlinkClick r:id="" action="ppaction://media"/>
            <a:extLst>
              <a:ext uri="{FF2B5EF4-FFF2-40B4-BE49-F238E27FC236}">
                <a16:creationId xmlns:a16="http://schemas.microsoft.com/office/drawing/2014/main" id="{ED54D5D9-AA49-4E87-91B8-04EF0A9C890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37457" y="623207"/>
            <a:ext cx="312964" cy="312964"/>
          </a:xfrm>
          <a:prstGeom prst="rect">
            <a:avLst/>
          </a:prstGeom>
        </p:spPr>
      </p:pic>
    </p:spTree>
    <p:extLst>
      <p:ext uri="{BB962C8B-B14F-4D97-AF65-F5344CB8AC3E}">
        <p14:creationId xmlns:p14="http://schemas.microsoft.com/office/powerpoint/2010/main" val="3912076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81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14338" name="Picture 2" descr="Suy nghĩ của CEO về trò chơi 1 phần 10">
            <a:extLst>
              <a:ext uri="{FF2B5EF4-FFF2-40B4-BE49-F238E27FC236}">
                <a16:creationId xmlns:a16="http://schemas.microsoft.com/office/drawing/2014/main" id="{517E12EF-5228-4010-9B99-3DE6F2D65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1552" y="0"/>
            <a:ext cx="630713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796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7" name="TextBox 6">
            <a:extLst>
              <a:ext uri="{FF2B5EF4-FFF2-40B4-BE49-F238E27FC236}">
                <a16:creationId xmlns:a16="http://schemas.microsoft.com/office/drawing/2014/main" id="{7C888913-4DAC-40D2-AABD-F99A0AADB8DF}"/>
              </a:ext>
            </a:extLst>
          </p:cNvPr>
          <p:cNvSpPr txBox="1"/>
          <p:nvPr/>
        </p:nvSpPr>
        <p:spPr>
          <a:xfrm>
            <a:off x="141514" y="417844"/>
            <a:ext cx="2801712" cy="2031325"/>
          </a:xfrm>
          <a:prstGeom prst="rect">
            <a:avLst/>
          </a:prstGeom>
          <a:noFill/>
        </p:spPr>
        <p:txBody>
          <a:bodyPr wrap="square">
            <a:spAutoFit/>
          </a:bodyPr>
          <a:lstStyle/>
          <a:p>
            <a:pPr algn="l"/>
            <a:r>
              <a:rPr lang="vi-VN" b="1" i="0" dirty="0">
                <a:solidFill>
                  <a:schemeClr val="accent1">
                    <a:lumMod val="50000"/>
                  </a:schemeClr>
                </a:solidFill>
                <a:effectLst/>
                <a:latin typeface="Droid Serif"/>
              </a:rPr>
              <a:t>Bài tập</a:t>
            </a:r>
            <a:r>
              <a:rPr lang="vi-VN" b="0" i="0" dirty="0">
                <a:solidFill>
                  <a:schemeClr val="accent1">
                    <a:lumMod val="50000"/>
                  </a:schemeClr>
                </a:solidFill>
                <a:effectLst/>
                <a:latin typeface="Droid Serif"/>
              </a:rPr>
              <a:t>:</a:t>
            </a:r>
          </a:p>
          <a:p>
            <a:pPr algn="l"/>
            <a:r>
              <a:rPr lang="vi-VN" b="0" i="0" dirty="0">
                <a:solidFill>
                  <a:schemeClr val="accent1">
                    <a:lumMod val="50000"/>
                  </a:schemeClr>
                </a:solidFill>
                <a:effectLst/>
                <a:latin typeface="Droid Serif"/>
              </a:rPr>
              <a:t>Vẽ sơ đồ trạng thái cho Gumball Machine xử lý trò chơi “1 phần 10”. Trong trò chơi này, 10% thời gian trạng thái Sold dẫn đến hai viên kẹo được phân phát chứ không phải là một. Kiểm tra câu trả lời của bạn với chúng tôi để đảm bảo chúng tôi đồng ý trước khi bạn đi xa hơn…</a:t>
            </a:r>
          </a:p>
        </p:txBody>
      </p:sp>
      <p:pic>
        <p:nvPicPr>
          <p:cNvPr id="15362" name="Picture 2" descr="Đáp án">
            <a:extLst>
              <a:ext uri="{FF2B5EF4-FFF2-40B4-BE49-F238E27FC236}">
                <a16:creationId xmlns:a16="http://schemas.microsoft.com/office/drawing/2014/main" id="{84D0FC1A-AC74-4BFC-8855-9EA00F53C5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3226" y="255814"/>
            <a:ext cx="6295158" cy="488768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48668B4-33B1-41FB-BA92-AF7E0D3D632D}"/>
              </a:ext>
            </a:extLst>
          </p:cNvPr>
          <p:cNvSpPr txBox="1"/>
          <p:nvPr/>
        </p:nvSpPr>
        <p:spPr>
          <a:xfrm>
            <a:off x="1651908" y="3596122"/>
            <a:ext cx="1167492" cy="369332"/>
          </a:xfrm>
          <a:prstGeom prst="rect">
            <a:avLst/>
          </a:prstGeom>
          <a:noFill/>
        </p:spPr>
        <p:txBody>
          <a:bodyPr wrap="square">
            <a:spAutoFit/>
          </a:bodyPr>
          <a:lstStyle/>
          <a:p>
            <a:pPr algn="l"/>
            <a:r>
              <a:rPr lang="vi-VN" sz="1800" b="0" i="0" dirty="0">
                <a:solidFill>
                  <a:srgbClr val="C00000"/>
                </a:solidFill>
                <a:effectLst/>
                <a:highlight>
                  <a:srgbClr val="FFFF00"/>
                </a:highlight>
                <a:latin typeface="Droid Serif"/>
              </a:rPr>
              <a:t>Đáp án =&gt;</a:t>
            </a:r>
          </a:p>
        </p:txBody>
      </p:sp>
    </p:spTree>
    <p:extLst>
      <p:ext uri="{BB962C8B-B14F-4D97-AF65-F5344CB8AC3E}">
        <p14:creationId xmlns:p14="http://schemas.microsoft.com/office/powerpoint/2010/main" val="1371394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16386" name="Picture 2" descr="Các state hiện tại được định nghĩa bằng biến tĩnh">
            <a:extLst>
              <a:ext uri="{FF2B5EF4-FFF2-40B4-BE49-F238E27FC236}">
                <a16:creationId xmlns:a16="http://schemas.microsoft.com/office/drawing/2014/main" id="{F944B0B6-561C-4935-915F-8F5E4E81F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7486" y="0"/>
            <a:ext cx="5856513" cy="361568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BFA2E3E3-4742-4559-AA5F-C20805A2ED8C}"/>
              </a:ext>
            </a:extLst>
          </p:cNvPr>
          <p:cNvPicPr>
            <a:picLocks noChangeAspect="1"/>
          </p:cNvPicPr>
          <p:nvPr/>
        </p:nvPicPr>
        <p:blipFill>
          <a:blip r:embed="rId4"/>
          <a:stretch>
            <a:fillRect/>
          </a:stretch>
        </p:blipFill>
        <p:spPr>
          <a:xfrm>
            <a:off x="3788229" y="3540736"/>
            <a:ext cx="5355770" cy="1602764"/>
          </a:xfrm>
          <a:prstGeom prst="rect">
            <a:avLst/>
          </a:prstGeom>
          <a:ln>
            <a:noFill/>
          </a:ln>
          <a:effectLst>
            <a:outerShdw blurRad="292100" dist="139700" dir="2700000" algn="tl" rotWithShape="0">
              <a:srgbClr val="333333">
                <a:alpha val="65000"/>
              </a:srgbClr>
            </a:outerShdw>
          </a:effectLst>
        </p:spPr>
      </p:pic>
      <p:sp>
        <p:nvSpPr>
          <p:cNvPr id="20" name="TextBox 19">
            <a:extLst>
              <a:ext uri="{FF2B5EF4-FFF2-40B4-BE49-F238E27FC236}">
                <a16:creationId xmlns:a16="http://schemas.microsoft.com/office/drawing/2014/main" id="{37C83E4E-A7C6-4EB1-B21C-A791C97B8ED4}"/>
              </a:ext>
            </a:extLst>
          </p:cNvPr>
          <p:cNvSpPr txBox="1"/>
          <p:nvPr/>
        </p:nvSpPr>
        <p:spPr>
          <a:xfrm>
            <a:off x="206828" y="384053"/>
            <a:ext cx="2612571" cy="2800767"/>
          </a:xfrm>
          <a:prstGeom prst="rect">
            <a:avLst/>
          </a:prstGeom>
          <a:noFill/>
        </p:spPr>
        <p:txBody>
          <a:bodyPr wrap="square">
            <a:spAutoFit/>
          </a:bodyPr>
          <a:lstStyle/>
          <a:p>
            <a:pPr algn="l"/>
            <a:r>
              <a:rPr lang="vi-VN" sz="1600" b="1" i="0" dirty="0">
                <a:solidFill>
                  <a:schemeClr val="accent1">
                    <a:lumMod val="50000"/>
                  </a:schemeClr>
                </a:solidFill>
                <a:effectLst/>
                <a:latin typeface="Oswald" panose="00000500000000000000" pitchFamily="2" charset="0"/>
              </a:rPr>
              <a:t>Các trạng thái hiện tại rất lộn xộn</a:t>
            </a:r>
            <a:endParaRPr lang="vi-VN" sz="1600" b="0" i="0" dirty="0">
              <a:solidFill>
                <a:schemeClr val="accent1">
                  <a:lumMod val="50000"/>
                </a:schemeClr>
              </a:solidFill>
              <a:effectLst/>
              <a:latin typeface="Oswald" panose="00000500000000000000" pitchFamily="2" charset="0"/>
            </a:endParaRPr>
          </a:p>
          <a:p>
            <a:pPr algn="l"/>
            <a:r>
              <a:rPr lang="vi-VN" sz="1600" b="0" i="0" dirty="0">
                <a:solidFill>
                  <a:schemeClr val="accent4">
                    <a:lumMod val="50000"/>
                  </a:schemeClr>
                </a:solidFill>
                <a:effectLst/>
                <a:latin typeface="Droid Serif"/>
              </a:rPr>
              <a:t>Bạn đã viết code cho Gumball machine bằng phương pháp được suy nghĩ kỹ lưỡng không có nghĩa là nó sẽ dễ dàng được mở rộng. Thực tế, khi bạn quay lại và xem code của mình và suy nghĩ về những gì bạn sẽ phải làm để sửa đổi nó, thì…</a:t>
            </a:r>
          </a:p>
        </p:txBody>
      </p:sp>
    </p:spTree>
    <p:extLst>
      <p:ext uri="{BB962C8B-B14F-4D97-AF65-F5344CB8AC3E}">
        <p14:creationId xmlns:p14="http://schemas.microsoft.com/office/powerpoint/2010/main" val="3012114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5" name="TextBox 4">
            <a:extLst>
              <a:ext uri="{FF2B5EF4-FFF2-40B4-BE49-F238E27FC236}">
                <a16:creationId xmlns:a16="http://schemas.microsoft.com/office/drawing/2014/main" id="{743DE988-006E-404A-AAEC-AE329C8A2C16}"/>
              </a:ext>
            </a:extLst>
          </p:cNvPr>
          <p:cNvSpPr txBox="1"/>
          <p:nvPr/>
        </p:nvSpPr>
        <p:spPr>
          <a:xfrm>
            <a:off x="2694215" y="4743082"/>
            <a:ext cx="4582884" cy="307777"/>
          </a:xfrm>
          <a:prstGeom prst="rect">
            <a:avLst/>
          </a:prstGeom>
          <a:noFill/>
        </p:spPr>
        <p:txBody>
          <a:bodyPr wrap="square">
            <a:spAutoFit/>
          </a:bodyPr>
          <a:lstStyle/>
          <a:p>
            <a:r>
              <a:rPr lang="vi-VN" b="1" i="0" dirty="0">
                <a:solidFill>
                  <a:srgbClr val="252525"/>
                </a:solidFill>
                <a:effectLst/>
                <a:latin typeface="Droid Serif"/>
              </a:rPr>
              <a:t>Joe</a:t>
            </a:r>
            <a:endParaRPr lang="vi-VN" dirty="0"/>
          </a:p>
        </p:txBody>
      </p:sp>
      <p:sp>
        <p:nvSpPr>
          <p:cNvPr id="7" name="TextBox 6">
            <a:extLst>
              <a:ext uri="{FF2B5EF4-FFF2-40B4-BE49-F238E27FC236}">
                <a16:creationId xmlns:a16="http://schemas.microsoft.com/office/drawing/2014/main" id="{7D699433-6BA1-4C25-9E9F-BE1AF1E10E72}"/>
              </a:ext>
            </a:extLst>
          </p:cNvPr>
          <p:cNvSpPr txBox="1"/>
          <p:nvPr/>
        </p:nvSpPr>
        <p:spPr>
          <a:xfrm>
            <a:off x="3292928" y="4743081"/>
            <a:ext cx="4582884" cy="307777"/>
          </a:xfrm>
          <a:prstGeom prst="rect">
            <a:avLst/>
          </a:prstGeom>
          <a:noFill/>
        </p:spPr>
        <p:txBody>
          <a:bodyPr wrap="square">
            <a:spAutoFit/>
          </a:bodyPr>
          <a:lstStyle/>
          <a:p>
            <a:r>
              <a:rPr lang="vi-VN" b="1" i="0" dirty="0">
                <a:solidFill>
                  <a:srgbClr val="252525"/>
                </a:solidFill>
                <a:effectLst/>
                <a:latin typeface="Droid Serif"/>
              </a:rPr>
              <a:t>Anne</a:t>
            </a:r>
            <a:endParaRPr lang="vi-VN" dirty="0"/>
          </a:p>
        </p:txBody>
      </p:sp>
      <p:pic>
        <p:nvPicPr>
          <p:cNvPr id="8" name="6">
            <a:hlinkClick r:id="" action="ppaction://media"/>
            <a:extLst>
              <a:ext uri="{FF2B5EF4-FFF2-40B4-BE49-F238E27FC236}">
                <a16:creationId xmlns:a16="http://schemas.microsoft.com/office/drawing/2014/main" id="{7317ECCA-39BA-42D9-94D4-CE27811D5AB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6828" y="318406"/>
            <a:ext cx="454479" cy="454479"/>
          </a:xfrm>
          <a:prstGeom prst="rect">
            <a:avLst/>
          </a:prstGeom>
        </p:spPr>
      </p:pic>
      <p:pic>
        <p:nvPicPr>
          <p:cNvPr id="17410" name="Picture 2" descr="Thiết kế bên trên là không tốt">
            <a:extLst>
              <a:ext uri="{FF2B5EF4-FFF2-40B4-BE49-F238E27FC236}">
                <a16:creationId xmlns:a16="http://schemas.microsoft.com/office/drawing/2014/main" id="{B287FE39-9C1E-4A4D-8E8E-D5BD2BEE27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74785" y="0"/>
            <a:ext cx="6406923" cy="460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30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28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3" name="Picture 2">
            <a:extLst>
              <a:ext uri="{FF2B5EF4-FFF2-40B4-BE49-F238E27FC236}">
                <a16:creationId xmlns:a16="http://schemas.microsoft.com/office/drawing/2014/main" id="{D9EDB4EC-E8FA-45F5-9E66-27F0D13EE2BE}"/>
              </a:ext>
            </a:extLst>
          </p:cNvPr>
          <p:cNvPicPr>
            <a:picLocks noChangeAspect="1"/>
          </p:cNvPicPr>
          <p:nvPr/>
        </p:nvPicPr>
        <p:blipFill>
          <a:blip r:embed="rId5"/>
          <a:stretch>
            <a:fillRect/>
          </a:stretch>
        </p:blipFill>
        <p:spPr>
          <a:xfrm>
            <a:off x="85954" y="124401"/>
            <a:ext cx="6468378" cy="1476581"/>
          </a:xfrm>
          <a:prstGeom prst="rect">
            <a:avLst/>
          </a:prstGeom>
        </p:spPr>
      </p:pic>
      <p:pic>
        <p:nvPicPr>
          <p:cNvPr id="5" name="Picture 4">
            <a:extLst>
              <a:ext uri="{FF2B5EF4-FFF2-40B4-BE49-F238E27FC236}">
                <a16:creationId xmlns:a16="http://schemas.microsoft.com/office/drawing/2014/main" id="{B0521F37-5465-400F-91C3-E9A09C6C75DD}"/>
              </a:ext>
            </a:extLst>
          </p:cNvPr>
          <p:cNvPicPr>
            <a:picLocks noChangeAspect="1"/>
          </p:cNvPicPr>
          <p:nvPr/>
        </p:nvPicPr>
        <p:blipFill>
          <a:blip r:embed="rId6"/>
          <a:stretch>
            <a:fillRect/>
          </a:stretch>
        </p:blipFill>
        <p:spPr>
          <a:xfrm>
            <a:off x="3731017" y="1258306"/>
            <a:ext cx="5020195" cy="3885194"/>
          </a:xfrm>
          <a:prstGeom prst="rect">
            <a:avLst/>
          </a:prstGeom>
        </p:spPr>
      </p:pic>
      <p:pic>
        <p:nvPicPr>
          <p:cNvPr id="6" name="7">
            <a:hlinkClick r:id="" action="ppaction://media"/>
            <a:extLst>
              <a:ext uri="{FF2B5EF4-FFF2-40B4-BE49-F238E27FC236}">
                <a16:creationId xmlns:a16="http://schemas.microsoft.com/office/drawing/2014/main" id="{CED50875-8CC6-4D7E-94C4-12F2ED79B7C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954" y="2103813"/>
            <a:ext cx="467937" cy="467937"/>
          </a:xfrm>
          <a:prstGeom prst="rect">
            <a:avLst/>
          </a:prstGeom>
        </p:spPr>
      </p:pic>
    </p:spTree>
    <p:extLst>
      <p:ext uri="{BB962C8B-B14F-4D97-AF65-F5344CB8AC3E}">
        <p14:creationId xmlns:p14="http://schemas.microsoft.com/office/powerpoint/2010/main" val="330955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83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1026" name="Picture 2" descr="Định nghĩa các interface và class của State Pattern">
            <a:extLst>
              <a:ext uri="{FF2B5EF4-FFF2-40B4-BE49-F238E27FC236}">
                <a16:creationId xmlns:a16="http://schemas.microsoft.com/office/drawing/2014/main" id="{67AAEC71-A5F1-45B8-87CE-50390041A0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3029" y="0"/>
            <a:ext cx="5050971"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CD97C57-81EB-4979-8474-4C6C58379F3A}"/>
              </a:ext>
            </a:extLst>
          </p:cNvPr>
          <p:cNvSpPr txBox="1"/>
          <p:nvPr/>
        </p:nvSpPr>
        <p:spPr>
          <a:xfrm>
            <a:off x="783771" y="575454"/>
            <a:ext cx="3156856" cy="523220"/>
          </a:xfrm>
          <a:prstGeom prst="rect">
            <a:avLst/>
          </a:prstGeom>
          <a:noFill/>
        </p:spPr>
        <p:txBody>
          <a:bodyPr wrap="square">
            <a:spAutoFit/>
          </a:bodyPr>
          <a:lstStyle/>
          <a:p>
            <a:pPr algn="l"/>
            <a:r>
              <a:rPr lang="vi-VN" b="1" i="0" dirty="0">
                <a:solidFill>
                  <a:schemeClr val="accent1">
                    <a:lumMod val="50000"/>
                  </a:schemeClr>
                </a:solidFill>
                <a:effectLst/>
                <a:latin typeface="Oswald" panose="00000500000000000000" pitchFamily="2" charset="0"/>
              </a:rPr>
              <a:t>Định nghĩa các interface và class của State Pattern</a:t>
            </a:r>
            <a:endParaRPr lang="vi-VN" b="0" i="0" dirty="0">
              <a:solidFill>
                <a:schemeClr val="accent1">
                  <a:lumMod val="50000"/>
                </a:schemeClr>
              </a:solidFill>
              <a:effectLst/>
              <a:latin typeface="Oswald" panose="00000500000000000000" pitchFamily="2" charset="0"/>
            </a:endParaRPr>
          </a:p>
        </p:txBody>
      </p:sp>
    </p:spTree>
    <p:extLst>
      <p:ext uri="{BB962C8B-B14F-4D97-AF65-F5344CB8AC3E}">
        <p14:creationId xmlns:p14="http://schemas.microsoft.com/office/powerpoint/2010/main" val="1687322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3" name="TextBox 2">
            <a:extLst>
              <a:ext uri="{FF2B5EF4-FFF2-40B4-BE49-F238E27FC236}">
                <a16:creationId xmlns:a16="http://schemas.microsoft.com/office/drawing/2014/main" id="{88B41428-7D10-47E5-9309-4B6ED7C9805D}"/>
              </a:ext>
            </a:extLst>
          </p:cNvPr>
          <p:cNvSpPr txBox="1"/>
          <p:nvPr/>
        </p:nvSpPr>
        <p:spPr>
          <a:xfrm>
            <a:off x="751115" y="1077448"/>
            <a:ext cx="3712028" cy="1600438"/>
          </a:xfrm>
          <a:prstGeom prst="rect">
            <a:avLst/>
          </a:prstGeom>
          <a:noFill/>
        </p:spPr>
        <p:txBody>
          <a:bodyPr wrap="square">
            <a:spAutoFit/>
          </a:bodyPr>
          <a:lstStyle/>
          <a:p>
            <a:pPr algn="l"/>
            <a:r>
              <a:rPr lang="vi-VN" b="1" i="0" dirty="0">
                <a:solidFill>
                  <a:schemeClr val="accent1">
                    <a:lumMod val="50000"/>
                  </a:schemeClr>
                </a:solidFill>
                <a:effectLst/>
                <a:latin typeface="Droid Serif"/>
              </a:rPr>
              <a:t>Bài tập</a:t>
            </a:r>
            <a:r>
              <a:rPr lang="vi-VN" b="0" i="0" dirty="0">
                <a:solidFill>
                  <a:schemeClr val="accent1">
                    <a:lumMod val="50000"/>
                  </a:schemeClr>
                </a:solidFill>
                <a:effectLst/>
                <a:latin typeface="Droid Serif"/>
              </a:rPr>
              <a:t>:</a:t>
            </a:r>
          </a:p>
          <a:p>
            <a:pPr algn="l"/>
            <a:r>
              <a:rPr lang="vi-VN" b="0" i="0" dirty="0">
                <a:solidFill>
                  <a:srgbClr val="252525"/>
                </a:solidFill>
                <a:effectLst/>
                <a:latin typeface="Droid Serif"/>
              </a:rPr>
              <a:t>Để thực hiện các trạng thái của gumble machine, trước tiên chúng ta cần chỉ định hành vi của các lớp khi mỗi hành động được gọi. Chú thích sơ đồ bên dưới với hành vi của từng hành động trong mỗi lớp; chúng tôi đã điền trước vào một vài thứ cho bạn.</a:t>
            </a:r>
          </a:p>
        </p:txBody>
      </p:sp>
      <p:pic>
        <p:nvPicPr>
          <p:cNvPr id="2050" name="Picture 2" descr="Bài tập">
            <a:extLst>
              <a:ext uri="{FF2B5EF4-FFF2-40B4-BE49-F238E27FC236}">
                <a16:creationId xmlns:a16="http://schemas.microsoft.com/office/drawing/2014/main" id="{54FF7966-2E6F-4B20-BA47-A50EA9F224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3143" y="0"/>
            <a:ext cx="4680857" cy="5143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 name="9">
            <a:hlinkClick r:id="" action="ppaction://media"/>
            <a:extLst>
              <a:ext uri="{FF2B5EF4-FFF2-40B4-BE49-F238E27FC236}">
                <a16:creationId xmlns:a16="http://schemas.microsoft.com/office/drawing/2014/main" id="{F4A647B3-90C2-4420-9B51-30C92EA7D08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6201" y="1360716"/>
            <a:ext cx="516951" cy="516951"/>
          </a:xfrm>
          <a:prstGeom prst="rect">
            <a:avLst/>
          </a:prstGeom>
        </p:spPr>
      </p:pic>
    </p:spTree>
    <p:extLst>
      <p:ext uri="{BB962C8B-B14F-4D97-AF65-F5344CB8AC3E}">
        <p14:creationId xmlns:p14="http://schemas.microsoft.com/office/powerpoint/2010/main" val="3837272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3074" name="Picture 2" descr="Đáp án">
            <a:extLst>
              <a:ext uri="{FF2B5EF4-FFF2-40B4-BE49-F238E27FC236}">
                <a16:creationId xmlns:a16="http://schemas.microsoft.com/office/drawing/2014/main" id="{97E2AD8E-BA64-40C6-9CF4-4F87197061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2314" y="0"/>
            <a:ext cx="4136572" cy="512726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FBFFFA9-F0A5-461F-AE97-D1A967DE3CF8}"/>
              </a:ext>
            </a:extLst>
          </p:cNvPr>
          <p:cNvSpPr txBox="1"/>
          <p:nvPr/>
        </p:nvSpPr>
        <p:spPr>
          <a:xfrm>
            <a:off x="759048" y="891141"/>
            <a:ext cx="4582884" cy="400110"/>
          </a:xfrm>
          <a:prstGeom prst="rect">
            <a:avLst/>
          </a:prstGeom>
          <a:noFill/>
        </p:spPr>
        <p:txBody>
          <a:bodyPr wrap="square">
            <a:spAutoFit/>
          </a:bodyPr>
          <a:lstStyle/>
          <a:p>
            <a:r>
              <a:rPr lang="vi-VN" sz="2000" b="1" i="1" dirty="0">
                <a:solidFill>
                  <a:schemeClr val="accent1">
                    <a:lumMod val="50000"/>
                  </a:schemeClr>
                </a:solidFill>
                <a:effectLst/>
                <a:latin typeface="Droid Serif"/>
              </a:rPr>
              <a:t>Đáp án:</a:t>
            </a:r>
            <a:endParaRPr lang="vi-VN" sz="2000" i="1" dirty="0">
              <a:solidFill>
                <a:schemeClr val="accent1">
                  <a:lumMod val="50000"/>
                </a:schemeClr>
              </a:solidFill>
            </a:endParaRPr>
          </a:p>
        </p:txBody>
      </p:sp>
    </p:spTree>
    <p:extLst>
      <p:ext uri="{BB962C8B-B14F-4D97-AF65-F5344CB8AC3E}">
        <p14:creationId xmlns:p14="http://schemas.microsoft.com/office/powerpoint/2010/main" val="4103553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5124" name="Picture 4" descr="Các trạng thái của máy bắn kẹo">
            <a:extLst>
              <a:ext uri="{FF2B5EF4-FFF2-40B4-BE49-F238E27FC236}">
                <a16:creationId xmlns:a16="http://schemas.microsoft.com/office/drawing/2014/main" id="{D98A0B93-22A5-457C-957D-F44C541905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607" y="-113435"/>
            <a:ext cx="5820429" cy="4816064"/>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Máy phát kẹo cao su">
            <a:extLst>
              <a:ext uri="{FF2B5EF4-FFF2-40B4-BE49-F238E27FC236}">
                <a16:creationId xmlns:a16="http://schemas.microsoft.com/office/drawing/2014/main" id="{42603C05-BF0A-4A61-8CE9-1DF220AAD18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92771" y="3218546"/>
            <a:ext cx="3451229" cy="19413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616F5D55-B95D-4CC6-9A4C-DAB63E195E29}"/>
              </a:ext>
            </a:extLst>
          </p:cNvPr>
          <p:cNvPicPr>
            <a:picLocks noChangeAspect="1"/>
          </p:cNvPicPr>
          <p:nvPr/>
        </p:nvPicPr>
        <p:blipFill>
          <a:blip r:embed="rId9"/>
          <a:stretch>
            <a:fillRect/>
          </a:stretch>
        </p:blipFill>
        <p:spPr>
          <a:xfrm>
            <a:off x="5960191" y="0"/>
            <a:ext cx="3227809" cy="2571750"/>
          </a:xfrm>
          <a:prstGeom prst="rect">
            <a:avLst/>
          </a:prstGeom>
        </p:spPr>
      </p:pic>
      <p:pic>
        <p:nvPicPr>
          <p:cNvPr id="16" name="AudioTextToSpeech (1)">
            <a:hlinkClick r:id="" action="ppaction://media"/>
            <a:extLst>
              <a:ext uri="{FF2B5EF4-FFF2-40B4-BE49-F238E27FC236}">
                <a16:creationId xmlns:a16="http://schemas.microsoft.com/office/drawing/2014/main" id="{4B46FC35-2A3A-4410-9933-1E4E5A3C298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114618" y="2165324"/>
            <a:ext cx="311626" cy="311626"/>
          </a:xfrm>
          <a:prstGeom prst="rect">
            <a:avLst/>
          </a:prstGeom>
        </p:spPr>
      </p:pic>
      <p:sp>
        <p:nvSpPr>
          <p:cNvPr id="17" name="TextBox 16">
            <a:extLst>
              <a:ext uri="{FF2B5EF4-FFF2-40B4-BE49-F238E27FC236}">
                <a16:creationId xmlns:a16="http://schemas.microsoft.com/office/drawing/2014/main" id="{BB5C4680-C08F-4A0A-B973-6720202885E2}"/>
              </a:ext>
            </a:extLst>
          </p:cNvPr>
          <p:cNvSpPr txBox="1"/>
          <p:nvPr/>
        </p:nvSpPr>
        <p:spPr>
          <a:xfrm>
            <a:off x="7023614" y="2476950"/>
            <a:ext cx="2182008" cy="276999"/>
          </a:xfrm>
          <a:prstGeom prst="rect">
            <a:avLst/>
          </a:prstGeom>
          <a:noFill/>
        </p:spPr>
        <p:txBody>
          <a:bodyPr wrap="square" rtlCol="0">
            <a:spAutoFit/>
          </a:bodyPr>
          <a:lstStyle/>
          <a:p>
            <a:r>
              <a:rPr lang="en-US" sz="1200" b="1" i="1" dirty="0">
                <a:solidFill>
                  <a:schemeClr val="accent1">
                    <a:lumMod val="50000"/>
                  </a:schemeClr>
                </a:solidFill>
              </a:rPr>
              <a:t>1. </a:t>
            </a:r>
            <a:r>
              <a:rPr lang="en-US" sz="1200" b="1" i="1" dirty="0" err="1">
                <a:solidFill>
                  <a:schemeClr val="accent1">
                    <a:lumMod val="50000"/>
                  </a:schemeClr>
                </a:solidFill>
              </a:rPr>
              <a:t>Gumble</a:t>
            </a:r>
            <a:r>
              <a:rPr lang="en-US" sz="1200" b="1" i="1" dirty="0">
                <a:solidFill>
                  <a:schemeClr val="accent1">
                    <a:lumMod val="50000"/>
                  </a:schemeClr>
                </a:solidFill>
              </a:rPr>
              <a:t> Machine </a:t>
            </a:r>
            <a:r>
              <a:rPr lang="en-US" sz="1200" b="1" i="1" dirty="0" err="1">
                <a:solidFill>
                  <a:schemeClr val="accent1">
                    <a:lumMod val="50000"/>
                  </a:schemeClr>
                </a:solidFill>
              </a:rPr>
              <a:t>là</a:t>
            </a:r>
            <a:r>
              <a:rPr lang="en-US" sz="1200" b="1" i="1" dirty="0">
                <a:solidFill>
                  <a:schemeClr val="accent1">
                    <a:lumMod val="50000"/>
                  </a:schemeClr>
                </a:solidFill>
              </a:rPr>
              <a:t> </a:t>
            </a:r>
            <a:r>
              <a:rPr lang="en-US" sz="1200" b="1" i="1" dirty="0" err="1">
                <a:solidFill>
                  <a:schemeClr val="accent1">
                    <a:lumMod val="50000"/>
                  </a:schemeClr>
                </a:solidFill>
              </a:rPr>
              <a:t>gì</a:t>
            </a:r>
            <a:r>
              <a:rPr lang="en-US" sz="1200" b="1" i="1" dirty="0">
                <a:solidFill>
                  <a:schemeClr val="accent1">
                    <a:lumMod val="50000"/>
                  </a:schemeClr>
                </a:solidFill>
              </a:rPr>
              <a:t> ?</a:t>
            </a:r>
            <a:endParaRPr lang="vi-VN" sz="1200" b="1" i="1" dirty="0">
              <a:solidFill>
                <a:schemeClr val="accent1">
                  <a:lumMod val="50000"/>
                </a:schemeClr>
              </a:solidFill>
            </a:endParaRPr>
          </a:p>
        </p:txBody>
      </p:sp>
      <p:pic>
        <p:nvPicPr>
          <p:cNvPr id="18" name="gumble machine 2">
            <a:hlinkClick r:id="" action="ppaction://media"/>
            <a:extLst>
              <a:ext uri="{FF2B5EF4-FFF2-40B4-BE49-F238E27FC236}">
                <a16:creationId xmlns:a16="http://schemas.microsoft.com/office/drawing/2014/main" id="{C4BE8C4E-7452-4A6D-B93C-2F0B77D9E5DE}"/>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6031080" y="3307200"/>
            <a:ext cx="351084" cy="351084"/>
          </a:xfrm>
          <a:prstGeom prst="rect">
            <a:avLst/>
          </a:prstGeom>
        </p:spPr>
      </p:pic>
      <p:sp>
        <p:nvSpPr>
          <p:cNvPr id="23" name="TextBox 22">
            <a:extLst>
              <a:ext uri="{FF2B5EF4-FFF2-40B4-BE49-F238E27FC236}">
                <a16:creationId xmlns:a16="http://schemas.microsoft.com/office/drawing/2014/main" id="{8AAB6B4F-C14D-4827-9BFB-FE723A188FD4}"/>
              </a:ext>
            </a:extLst>
          </p:cNvPr>
          <p:cNvSpPr txBox="1"/>
          <p:nvPr/>
        </p:nvSpPr>
        <p:spPr>
          <a:xfrm>
            <a:off x="5736771" y="3658284"/>
            <a:ext cx="1290787" cy="646331"/>
          </a:xfrm>
          <a:prstGeom prst="rect">
            <a:avLst/>
          </a:prstGeom>
          <a:noFill/>
        </p:spPr>
        <p:txBody>
          <a:bodyPr wrap="square">
            <a:spAutoFit/>
          </a:bodyPr>
          <a:lstStyle/>
          <a:p>
            <a:r>
              <a:rPr lang="en-US" sz="1200" b="1" i="1" dirty="0">
                <a:solidFill>
                  <a:schemeClr val="accent1">
                    <a:lumMod val="50000"/>
                  </a:schemeClr>
                </a:solidFill>
              </a:rPr>
              <a:t>2. </a:t>
            </a:r>
            <a:r>
              <a:rPr lang="en-US" sz="1200" b="1" i="1" dirty="0" err="1">
                <a:solidFill>
                  <a:schemeClr val="accent1">
                    <a:lumMod val="50000"/>
                  </a:schemeClr>
                </a:solidFill>
              </a:rPr>
              <a:t>Các</a:t>
            </a:r>
            <a:r>
              <a:rPr lang="en-US" sz="1200" b="1" i="1" dirty="0">
                <a:solidFill>
                  <a:schemeClr val="accent1">
                    <a:lumMod val="50000"/>
                  </a:schemeClr>
                </a:solidFill>
              </a:rPr>
              <a:t> </a:t>
            </a:r>
            <a:r>
              <a:rPr lang="en-US" sz="1200" b="1" i="1" dirty="0" err="1">
                <a:solidFill>
                  <a:schemeClr val="accent1">
                    <a:lumMod val="50000"/>
                  </a:schemeClr>
                </a:solidFill>
              </a:rPr>
              <a:t>trạng</a:t>
            </a:r>
            <a:r>
              <a:rPr lang="en-US" sz="1200" b="1" i="1" dirty="0">
                <a:solidFill>
                  <a:schemeClr val="accent1">
                    <a:lumMod val="50000"/>
                  </a:schemeClr>
                </a:solidFill>
              </a:rPr>
              <a:t> </a:t>
            </a:r>
            <a:r>
              <a:rPr lang="en-US" sz="1200" b="1" i="1" dirty="0" err="1">
                <a:solidFill>
                  <a:schemeClr val="accent1">
                    <a:lumMod val="50000"/>
                  </a:schemeClr>
                </a:solidFill>
              </a:rPr>
              <a:t>thái</a:t>
            </a:r>
            <a:r>
              <a:rPr lang="en-US" sz="1200" b="1" i="1" dirty="0">
                <a:solidFill>
                  <a:schemeClr val="accent1">
                    <a:lumMod val="50000"/>
                  </a:schemeClr>
                </a:solidFill>
              </a:rPr>
              <a:t> </a:t>
            </a:r>
            <a:r>
              <a:rPr lang="en-US" sz="1200" b="1" i="1" dirty="0" err="1">
                <a:solidFill>
                  <a:schemeClr val="accent1">
                    <a:lumMod val="50000"/>
                  </a:schemeClr>
                </a:solidFill>
              </a:rPr>
              <a:t>của</a:t>
            </a:r>
            <a:r>
              <a:rPr lang="en-US" sz="1200" b="1" i="1" dirty="0">
                <a:solidFill>
                  <a:schemeClr val="accent1">
                    <a:lumMod val="50000"/>
                  </a:schemeClr>
                </a:solidFill>
              </a:rPr>
              <a:t> </a:t>
            </a:r>
            <a:r>
              <a:rPr lang="en-US" sz="1200" b="1" i="1" dirty="0" err="1">
                <a:solidFill>
                  <a:schemeClr val="accent1">
                    <a:lumMod val="50000"/>
                  </a:schemeClr>
                </a:solidFill>
              </a:rPr>
              <a:t>máy</a:t>
            </a:r>
            <a:r>
              <a:rPr lang="en-US" sz="1200" b="1" i="1" dirty="0">
                <a:solidFill>
                  <a:schemeClr val="accent1">
                    <a:lumMod val="50000"/>
                  </a:schemeClr>
                </a:solidFill>
              </a:rPr>
              <a:t> </a:t>
            </a:r>
            <a:r>
              <a:rPr lang="en-US" sz="1200" b="1" i="1" dirty="0" err="1">
                <a:solidFill>
                  <a:schemeClr val="accent1">
                    <a:lumMod val="50000"/>
                  </a:schemeClr>
                </a:solidFill>
              </a:rPr>
              <a:t>gumble</a:t>
            </a:r>
            <a:r>
              <a:rPr lang="en-US" sz="1200" b="1" i="1" dirty="0">
                <a:solidFill>
                  <a:schemeClr val="accent1">
                    <a:lumMod val="50000"/>
                  </a:schemeClr>
                </a:solidFill>
              </a:rPr>
              <a:t> (state)</a:t>
            </a:r>
            <a:endParaRPr lang="vi-VN" sz="1200" b="1" i="1" dirty="0">
              <a:solidFill>
                <a:schemeClr val="accent1">
                  <a:lumMod val="50000"/>
                </a:schemeClr>
              </a:solidFill>
            </a:endParaRPr>
          </a:p>
        </p:txBody>
      </p:sp>
      <p:pic>
        <p:nvPicPr>
          <p:cNvPr id="5" name="Picture 4">
            <a:extLst>
              <a:ext uri="{FF2B5EF4-FFF2-40B4-BE49-F238E27FC236}">
                <a16:creationId xmlns:a16="http://schemas.microsoft.com/office/drawing/2014/main" id="{54935E6D-B1B9-4C10-8C46-9205078067EE}"/>
              </a:ext>
            </a:extLst>
          </p:cNvPr>
          <p:cNvPicPr>
            <a:picLocks noChangeAspect="1"/>
          </p:cNvPicPr>
          <p:nvPr/>
        </p:nvPicPr>
        <p:blipFill>
          <a:blip r:embed="rId11"/>
          <a:stretch>
            <a:fillRect/>
          </a:stretch>
        </p:blipFill>
        <p:spPr>
          <a:xfrm>
            <a:off x="-54607" y="4611157"/>
            <a:ext cx="5747378" cy="53234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064"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12056"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16"/>
                </p:tgtEl>
              </p:cMediaNode>
            </p:audio>
            <p:audio>
              <p:cMediaNode vol="80000">
                <p:cTn id="12" fill="hold" display="0">
                  <p:stCondLst>
                    <p:cond delay="indefinite"/>
                  </p:stCondLst>
                  <p:endCondLst>
                    <p:cond evt="onStopAudio" delay="0">
                      <p:tgtEl>
                        <p:sldTgt/>
                      </p:tgtEl>
                    </p:cond>
                  </p:endCondLst>
                </p:cTn>
                <p:tgtEl>
                  <p:spTgt spid="18"/>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1026" name="Picture 2" descr="Implementing State classes của chúng tôi">
            <a:extLst>
              <a:ext uri="{FF2B5EF4-FFF2-40B4-BE49-F238E27FC236}">
                <a16:creationId xmlns:a16="http://schemas.microsoft.com/office/drawing/2014/main" id="{AE777431-AB8D-46C2-AF59-431931F356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2829" y="417607"/>
            <a:ext cx="6446709" cy="45571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06DE61CA-32F3-47B4-A15B-04874572B2B5}"/>
              </a:ext>
            </a:extLst>
          </p:cNvPr>
          <p:cNvSpPr txBox="1"/>
          <p:nvPr/>
        </p:nvSpPr>
        <p:spPr>
          <a:xfrm>
            <a:off x="3717358" y="14841"/>
            <a:ext cx="5110956" cy="307777"/>
          </a:xfrm>
          <a:prstGeom prst="rect">
            <a:avLst/>
          </a:prstGeom>
          <a:noFill/>
        </p:spPr>
        <p:txBody>
          <a:bodyPr wrap="square">
            <a:spAutoFit/>
          </a:bodyPr>
          <a:lstStyle/>
          <a:p>
            <a:pPr algn="l"/>
            <a:r>
              <a:rPr lang="en-US" b="1" i="0" dirty="0">
                <a:solidFill>
                  <a:schemeClr val="tx1"/>
                </a:solidFill>
                <a:effectLst/>
                <a:latin typeface="Oswald" panose="00000500000000000000" pitchFamily="2" charset="0"/>
              </a:rPr>
              <a:t>Implementing State classes </a:t>
            </a:r>
            <a:r>
              <a:rPr lang="en-US" b="1" i="0" dirty="0" err="1">
                <a:solidFill>
                  <a:schemeClr val="tx1"/>
                </a:solidFill>
                <a:effectLst/>
                <a:latin typeface="Oswald" panose="00000500000000000000" pitchFamily="2" charset="0"/>
              </a:rPr>
              <a:t>của</a:t>
            </a:r>
            <a:r>
              <a:rPr lang="en-US" b="1" i="0" dirty="0">
                <a:solidFill>
                  <a:schemeClr val="tx1"/>
                </a:solidFill>
                <a:effectLst/>
                <a:latin typeface="Oswald" panose="00000500000000000000" pitchFamily="2" charset="0"/>
              </a:rPr>
              <a:t> </a:t>
            </a:r>
            <a:r>
              <a:rPr lang="en-US" b="1" i="0" dirty="0" err="1">
                <a:solidFill>
                  <a:schemeClr val="tx1"/>
                </a:solidFill>
                <a:effectLst/>
                <a:latin typeface="Oswald" panose="00000500000000000000" pitchFamily="2" charset="0"/>
              </a:rPr>
              <a:t>chúng</a:t>
            </a:r>
            <a:r>
              <a:rPr lang="en-US" b="1" i="0" dirty="0">
                <a:solidFill>
                  <a:schemeClr val="tx1"/>
                </a:solidFill>
                <a:effectLst/>
                <a:latin typeface="Oswald" panose="00000500000000000000" pitchFamily="2" charset="0"/>
              </a:rPr>
              <a:t> </a:t>
            </a:r>
            <a:r>
              <a:rPr lang="en-US" b="1" i="0" dirty="0" err="1">
                <a:solidFill>
                  <a:schemeClr val="tx1"/>
                </a:solidFill>
                <a:effectLst/>
                <a:latin typeface="Oswald" panose="00000500000000000000" pitchFamily="2" charset="0"/>
              </a:rPr>
              <a:t>tôi</a:t>
            </a:r>
            <a:endParaRPr lang="en-US" b="0" i="0" dirty="0">
              <a:solidFill>
                <a:schemeClr val="tx1"/>
              </a:solidFill>
              <a:effectLst/>
              <a:latin typeface="Oswald" panose="00000500000000000000" pitchFamily="2" charset="0"/>
            </a:endParaRPr>
          </a:p>
        </p:txBody>
      </p:sp>
      <p:sp>
        <p:nvSpPr>
          <p:cNvPr id="8" name="TextBox 7">
            <a:extLst>
              <a:ext uri="{FF2B5EF4-FFF2-40B4-BE49-F238E27FC236}">
                <a16:creationId xmlns:a16="http://schemas.microsoft.com/office/drawing/2014/main" id="{87C9FD82-3C37-4410-AD50-7C94E5DC449E}"/>
              </a:ext>
            </a:extLst>
          </p:cNvPr>
          <p:cNvSpPr txBox="1"/>
          <p:nvPr/>
        </p:nvSpPr>
        <p:spPr>
          <a:xfrm>
            <a:off x="751117" y="664811"/>
            <a:ext cx="1861455" cy="954107"/>
          </a:xfrm>
          <a:prstGeom prst="rect">
            <a:avLst/>
          </a:prstGeom>
          <a:noFill/>
        </p:spPr>
        <p:txBody>
          <a:bodyPr wrap="square">
            <a:spAutoFit/>
          </a:bodyPr>
          <a:lstStyle/>
          <a:p>
            <a:pPr algn="l"/>
            <a:r>
              <a:rPr lang="vi-VN" b="0" i="0" dirty="0">
                <a:solidFill>
                  <a:schemeClr val="accent1">
                    <a:lumMod val="50000"/>
                  </a:schemeClr>
                </a:solidFill>
                <a:effectLst/>
                <a:latin typeface="Droid Serif"/>
              </a:rPr>
              <a:t>Hãy bắt đầu với </a:t>
            </a:r>
            <a:r>
              <a:rPr lang="vi-VN" b="1" i="0" dirty="0">
                <a:solidFill>
                  <a:schemeClr val="accent1">
                    <a:lumMod val="50000"/>
                  </a:schemeClr>
                </a:solidFill>
                <a:effectLst/>
                <a:latin typeface="Droid Serif"/>
              </a:rPr>
              <a:t>NoQuarterState</a:t>
            </a:r>
            <a:r>
              <a:rPr lang="vi-VN" b="0" i="0" dirty="0">
                <a:solidFill>
                  <a:schemeClr val="accent1">
                    <a:lumMod val="50000"/>
                  </a:schemeClr>
                </a:solidFill>
                <a:effectLst/>
                <a:latin typeface="Droid Serif"/>
              </a:rPr>
              <a:t>:</a:t>
            </a:r>
          </a:p>
          <a:p>
            <a:br>
              <a:rPr lang="vi-VN" dirty="0">
                <a:solidFill>
                  <a:schemeClr val="accent1">
                    <a:lumMod val="50000"/>
                  </a:schemeClr>
                </a:solidFill>
              </a:rPr>
            </a:br>
            <a:endParaRPr lang="vi-VN" dirty="0">
              <a:solidFill>
                <a:schemeClr val="accent1">
                  <a:lumMod val="50000"/>
                </a:schemeClr>
              </a:solidFill>
            </a:endParaRPr>
          </a:p>
        </p:txBody>
      </p:sp>
      <p:pic>
        <p:nvPicPr>
          <p:cNvPr id="4" name="8">
            <a:hlinkClick r:id="" action="ppaction://media"/>
            <a:extLst>
              <a:ext uri="{FF2B5EF4-FFF2-40B4-BE49-F238E27FC236}">
                <a16:creationId xmlns:a16="http://schemas.microsoft.com/office/drawing/2014/main" id="{AB003D6D-8C6D-47E8-A958-84D3C591868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204462" y="709157"/>
            <a:ext cx="432707" cy="432707"/>
          </a:xfrm>
          <a:prstGeom prst="rect">
            <a:avLst/>
          </a:prstGeom>
        </p:spPr>
      </p:pic>
      <p:pic>
        <p:nvPicPr>
          <p:cNvPr id="5" name="10">
            <a:hlinkClick r:id="" action="ppaction://media"/>
            <a:extLst>
              <a:ext uri="{FF2B5EF4-FFF2-40B4-BE49-F238E27FC236}">
                <a16:creationId xmlns:a16="http://schemas.microsoft.com/office/drawing/2014/main" id="{3D9271F3-2CB7-433D-8516-4EA88EA5F03B}"/>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201740" y="3464378"/>
            <a:ext cx="435429" cy="435429"/>
          </a:xfrm>
          <a:prstGeom prst="rect">
            <a:avLst/>
          </a:prstGeom>
        </p:spPr>
      </p:pic>
    </p:spTree>
    <p:extLst>
      <p:ext uri="{BB962C8B-B14F-4D97-AF65-F5344CB8AC3E}">
        <p14:creationId xmlns:p14="http://schemas.microsoft.com/office/powerpoint/2010/main" val="4751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488"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4"/>
                </p:tgtEl>
              </p:cMediaNode>
            </p:audio>
            <p:audio>
              <p:cMediaNode vol="80000">
                <p:cTn id="12"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9" name="TextBox 8">
            <a:extLst>
              <a:ext uri="{FF2B5EF4-FFF2-40B4-BE49-F238E27FC236}">
                <a16:creationId xmlns:a16="http://schemas.microsoft.com/office/drawing/2014/main" id="{C26D62E0-1577-4182-9202-009CD2E04670}"/>
              </a:ext>
            </a:extLst>
          </p:cNvPr>
          <p:cNvSpPr txBox="1"/>
          <p:nvPr/>
        </p:nvSpPr>
        <p:spPr>
          <a:xfrm>
            <a:off x="669472" y="129141"/>
            <a:ext cx="1768930" cy="1231106"/>
          </a:xfrm>
          <a:prstGeom prst="rect">
            <a:avLst/>
          </a:prstGeom>
          <a:noFill/>
        </p:spPr>
        <p:txBody>
          <a:bodyPr wrap="square">
            <a:spAutoFit/>
          </a:bodyPr>
          <a:lstStyle/>
          <a:p>
            <a:pPr algn="l"/>
            <a:r>
              <a:rPr lang="en-US" sz="1800" b="1" i="0" dirty="0" err="1">
                <a:solidFill>
                  <a:schemeClr val="accent1">
                    <a:lumMod val="50000"/>
                  </a:schemeClr>
                </a:solidFill>
                <a:effectLst/>
                <a:latin typeface="Oswald" panose="00000500000000000000" pitchFamily="2" charset="0"/>
              </a:rPr>
              <a:t>Làm</a:t>
            </a:r>
            <a:r>
              <a:rPr lang="en-US" sz="1800" b="1" i="0" dirty="0">
                <a:solidFill>
                  <a:schemeClr val="accent1">
                    <a:lumMod val="50000"/>
                  </a:schemeClr>
                </a:solidFill>
                <a:effectLst/>
                <a:latin typeface="Oswald" panose="00000500000000000000" pitchFamily="2" charset="0"/>
              </a:rPr>
              <a:t> </a:t>
            </a:r>
            <a:r>
              <a:rPr lang="en-US" sz="1800" b="1" i="0" dirty="0" err="1">
                <a:solidFill>
                  <a:schemeClr val="accent1">
                    <a:lumMod val="50000"/>
                  </a:schemeClr>
                </a:solidFill>
                <a:effectLst/>
                <a:latin typeface="Oswald" panose="00000500000000000000" pitchFamily="2" charset="0"/>
              </a:rPr>
              <a:t>lại</a:t>
            </a:r>
            <a:r>
              <a:rPr lang="en-US" sz="1800" b="1" i="0" dirty="0">
                <a:solidFill>
                  <a:schemeClr val="accent1">
                    <a:lumMod val="50000"/>
                  </a:schemeClr>
                </a:solidFill>
                <a:effectLst/>
                <a:latin typeface="Oswald" panose="00000500000000000000" pitchFamily="2" charset="0"/>
              </a:rPr>
              <a:t> </a:t>
            </a:r>
            <a:r>
              <a:rPr lang="en-US" sz="2000" b="1" i="0" dirty="0">
                <a:solidFill>
                  <a:schemeClr val="accent1">
                    <a:lumMod val="50000"/>
                  </a:schemeClr>
                </a:solidFill>
                <a:effectLst/>
                <a:latin typeface="Oswald" panose="00000500000000000000" pitchFamily="2" charset="0"/>
              </a:rPr>
              <a:t>Gumball</a:t>
            </a:r>
            <a:r>
              <a:rPr lang="en-US" sz="1800" b="1" i="0" dirty="0">
                <a:solidFill>
                  <a:schemeClr val="accent1">
                    <a:lumMod val="50000"/>
                  </a:schemeClr>
                </a:solidFill>
                <a:effectLst/>
                <a:latin typeface="Oswald" panose="00000500000000000000" pitchFamily="2" charset="0"/>
              </a:rPr>
              <a:t> Machine </a:t>
            </a:r>
            <a:r>
              <a:rPr lang="en-US" sz="1800" b="1" i="0" dirty="0" err="1">
                <a:solidFill>
                  <a:schemeClr val="accent1">
                    <a:lumMod val="50000"/>
                  </a:schemeClr>
                </a:solidFill>
                <a:effectLst/>
                <a:latin typeface="Oswald" panose="00000500000000000000" pitchFamily="2" charset="0"/>
              </a:rPr>
              <a:t>với</a:t>
            </a:r>
            <a:r>
              <a:rPr lang="en-US" sz="1800" b="1" i="0" dirty="0">
                <a:solidFill>
                  <a:schemeClr val="accent1">
                    <a:lumMod val="50000"/>
                  </a:schemeClr>
                </a:solidFill>
                <a:effectLst/>
                <a:latin typeface="Oswald" panose="00000500000000000000" pitchFamily="2" charset="0"/>
              </a:rPr>
              <a:t> State Pattern</a:t>
            </a:r>
            <a:endParaRPr lang="en-US" sz="1800" b="0" i="0" dirty="0">
              <a:solidFill>
                <a:schemeClr val="accent1">
                  <a:lumMod val="50000"/>
                </a:schemeClr>
              </a:solidFill>
              <a:effectLst/>
              <a:latin typeface="Oswald" panose="00000500000000000000" pitchFamily="2" charset="0"/>
            </a:endParaRPr>
          </a:p>
        </p:txBody>
      </p:sp>
      <p:pic>
        <p:nvPicPr>
          <p:cNvPr id="1026" name="Picture 2" descr="Làm lại Gumball Machine với State pattern">
            <a:extLst>
              <a:ext uri="{FF2B5EF4-FFF2-40B4-BE49-F238E27FC236}">
                <a16:creationId xmlns:a16="http://schemas.microsoft.com/office/drawing/2014/main" id="{2E85FC97-84EF-4EA0-89D8-4AF834F204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3829" y="42511"/>
            <a:ext cx="6161314" cy="50211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11">
            <a:hlinkClick r:id="" action="ppaction://media"/>
            <a:extLst>
              <a:ext uri="{FF2B5EF4-FFF2-40B4-BE49-F238E27FC236}">
                <a16:creationId xmlns:a16="http://schemas.microsoft.com/office/drawing/2014/main" id="{5C6A36ED-FC06-4877-ABED-03D96920EA0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8857" y="443976"/>
            <a:ext cx="492577" cy="492577"/>
          </a:xfrm>
          <a:prstGeom prst="rect">
            <a:avLst/>
          </a:prstGeom>
        </p:spPr>
      </p:pic>
      <p:sp>
        <p:nvSpPr>
          <p:cNvPr id="13" name="TextBox 12">
            <a:extLst>
              <a:ext uri="{FF2B5EF4-FFF2-40B4-BE49-F238E27FC236}">
                <a16:creationId xmlns:a16="http://schemas.microsoft.com/office/drawing/2014/main" id="{4E3A2ED9-0D4F-4D6F-A9FC-8B35F624819B}"/>
              </a:ext>
            </a:extLst>
          </p:cNvPr>
          <p:cNvSpPr txBox="1"/>
          <p:nvPr/>
        </p:nvSpPr>
        <p:spPr>
          <a:xfrm>
            <a:off x="772888" y="2204742"/>
            <a:ext cx="1665514" cy="954107"/>
          </a:xfrm>
          <a:prstGeom prst="rect">
            <a:avLst/>
          </a:prstGeom>
          <a:noFill/>
        </p:spPr>
        <p:txBody>
          <a:bodyPr wrap="square">
            <a:spAutoFit/>
          </a:bodyPr>
          <a:lstStyle/>
          <a:p>
            <a:r>
              <a:rPr lang="en-US" b="0" i="0" dirty="0">
                <a:solidFill>
                  <a:srgbClr val="212529"/>
                </a:solidFill>
                <a:effectLst/>
                <a:latin typeface="Roboto" panose="02000000000000000000" pitchFamily="2" charset="0"/>
              </a:rPr>
              <a:t>C</a:t>
            </a:r>
            <a:r>
              <a:rPr lang="vi-VN" b="0" i="0" dirty="0">
                <a:solidFill>
                  <a:srgbClr val="212529"/>
                </a:solidFill>
                <a:effectLst/>
                <a:latin typeface="Roboto" panose="02000000000000000000" pitchFamily="2" charset="0"/>
              </a:rPr>
              <a:t>huyển code từ sử dụng số kiểu int sang sử dụng các state object =&gt;</a:t>
            </a:r>
            <a:endParaRPr lang="vi-VN" dirty="0"/>
          </a:p>
        </p:txBody>
      </p:sp>
    </p:spTree>
    <p:extLst>
      <p:ext uri="{BB962C8B-B14F-4D97-AF65-F5344CB8AC3E}">
        <p14:creationId xmlns:p14="http://schemas.microsoft.com/office/powerpoint/2010/main" val="3374644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5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5" name="TextBox 4">
            <a:extLst>
              <a:ext uri="{FF2B5EF4-FFF2-40B4-BE49-F238E27FC236}">
                <a16:creationId xmlns:a16="http://schemas.microsoft.com/office/drawing/2014/main" id="{F50D816C-83CF-4244-B27E-A03FABEE6F2B}"/>
              </a:ext>
            </a:extLst>
          </p:cNvPr>
          <p:cNvSpPr txBox="1"/>
          <p:nvPr/>
        </p:nvSpPr>
        <p:spPr>
          <a:xfrm>
            <a:off x="691244" y="118254"/>
            <a:ext cx="3880756" cy="646331"/>
          </a:xfrm>
          <a:prstGeom prst="rect">
            <a:avLst/>
          </a:prstGeom>
          <a:noFill/>
        </p:spPr>
        <p:txBody>
          <a:bodyPr wrap="square">
            <a:spAutoFit/>
          </a:bodyPr>
          <a:lstStyle/>
          <a:p>
            <a:pPr algn="l"/>
            <a:r>
              <a:rPr lang="vi-VN" sz="1800" b="1" i="0" dirty="0">
                <a:solidFill>
                  <a:schemeClr val="accent1">
                    <a:lumMod val="50000"/>
                  </a:schemeClr>
                </a:solidFill>
                <a:effectLst/>
                <a:latin typeface="Oswald" panose="00000500000000000000" pitchFamily="2" charset="0"/>
              </a:rPr>
              <a:t>Bây giờ, hãy nhìn vào lớp GumballMachine hoàn chỉnh…</a:t>
            </a:r>
            <a:endParaRPr lang="vi-VN" sz="1800" b="0" i="0" dirty="0">
              <a:solidFill>
                <a:schemeClr val="accent1">
                  <a:lumMod val="50000"/>
                </a:schemeClr>
              </a:solidFill>
              <a:effectLst/>
              <a:latin typeface="Oswald" panose="00000500000000000000" pitchFamily="2" charset="0"/>
            </a:endParaRPr>
          </a:p>
        </p:txBody>
      </p:sp>
      <p:pic>
        <p:nvPicPr>
          <p:cNvPr id="2050" name="Picture 2" descr="Lớp GumballMachine hoàn chỉnh…">
            <a:extLst>
              <a:ext uri="{FF2B5EF4-FFF2-40B4-BE49-F238E27FC236}">
                <a16:creationId xmlns:a16="http://schemas.microsoft.com/office/drawing/2014/main" id="{83C548C8-BF1F-4E65-B69B-243D2718AC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0436" y="59127"/>
            <a:ext cx="4580164" cy="50252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7605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3" name="TextBox 2">
            <a:extLst>
              <a:ext uri="{FF2B5EF4-FFF2-40B4-BE49-F238E27FC236}">
                <a16:creationId xmlns:a16="http://schemas.microsoft.com/office/drawing/2014/main" id="{DB69ABE1-81CA-470F-BF16-9CBB2F2B702D}"/>
              </a:ext>
            </a:extLst>
          </p:cNvPr>
          <p:cNvSpPr txBox="1"/>
          <p:nvPr/>
        </p:nvSpPr>
        <p:spPr>
          <a:xfrm>
            <a:off x="685801" y="314198"/>
            <a:ext cx="1877786" cy="646331"/>
          </a:xfrm>
          <a:prstGeom prst="rect">
            <a:avLst/>
          </a:prstGeom>
          <a:noFill/>
        </p:spPr>
        <p:txBody>
          <a:bodyPr wrap="square">
            <a:spAutoFit/>
          </a:bodyPr>
          <a:lstStyle/>
          <a:p>
            <a:pPr algn="l"/>
            <a:r>
              <a:rPr lang="vi-VN" sz="1800" b="1" i="0" dirty="0">
                <a:solidFill>
                  <a:schemeClr val="accent1">
                    <a:lumMod val="50000"/>
                  </a:schemeClr>
                </a:solidFill>
                <a:effectLst/>
                <a:latin typeface="Oswald" panose="00000500000000000000" pitchFamily="2" charset="0"/>
              </a:rPr>
              <a:t>Thực hiện nhiều State hơn</a:t>
            </a:r>
            <a:endParaRPr lang="vi-VN" sz="1800" b="0" i="0" dirty="0">
              <a:solidFill>
                <a:schemeClr val="accent1">
                  <a:lumMod val="50000"/>
                </a:schemeClr>
              </a:solidFill>
              <a:effectLst/>
              <a:latin typeface="Oswald" panose="00000500000000000000" pitchFamily="2" charset="0"/>
            </a:endParaRPr>
          </a:p>
        </p:txBody>
      </p:sp>
      <p:sp>
        <p:nvSpPr>
          <p:cNvPr id="5" name="TextBox 4">
            <a:extLst>
              <a:ext uri="{FF2B5EF4-FFF2-40B4-BE49-F238E27FC236}">
                <a16:creationId xmlns:a16="http://schemas.microsoft.com/office/drawing/2014/main" id="{9EE8AACB-F52F-4C8A-9F17-35D66D4FE079}"/>
              </a:ext>
            </a:extLst>
          </p:cNvPr>
          <p:cNvSpPr txBox="1"/>
          <p:nvPr/>
        </p:nvSpPr>
        <p:spPr>
          <a:xfrm>
            <a:off x="685801" y="971312"/>
            <a:ext cx="1953986" cy="1600438"/>
          </a:xfrm>
          <a:prstGeom prst="rect">
            <a:avLst/>
          </a:prstGeom>
          <a:noFill/>
        </p:spPr>
        <p:txBody>
          <a:bodyPr wrap="square">
            <a:spAutoFit/>
          </a:bodyPr>
          <a:lstStyle/>
          <a:p>
            <a:r>
              <a:rPr lang="vi-VN" b="0" i="0" dirty="0">
                <a:solidFill>
                  <a:srgbClr val="252525"/>
                </a:solidFill>
                <a:effectLst/>
                <a:latin typeface="Droid Serif"/>
              </a:rPr>
              <a:t>Bây giờ, khi bạn bắt đầu cảm nhận được cách Gumball Machine và các trạng thái khớp với nhau, hãy cài đặt các lớp </a:t>
            </a:r>
            <a:r>
              <a:rPr lang="vi-VN" b="1" i="0" dirty="0">
                <a:solidFill>
                  <a:srgbClr val="252525"/>
                </a:solidFill>
                <a:effectLst/>
                <a:latin typeface="Droid Serif"/>
              </a:rPr>
              <a:t>HasQuarterState</a:t>
            </a:r>
            <a:r>
              <a:rPr lang="vi-VN" b="0" i="0" dirty="0">
                <a:solidFill>
                  <a:srgbClr val="252525"/>
                </a:solidFill>
                <a:effectLst/>
                <a:latin typeface="Droid Serif"/>
              </a:rPr>
              <a:t> và </a:t>
            </a:r>
            <a:r>
              <a:rPr lang="vi-VN" b="1" i="0" dirty="0">
                <a:solidFill>
                  <a:srgbClr val="252525"/>
                </a:solidFill>
                <a:effectLst/>
                <a:latin typeface="Droid Serif"/>
              </a:rPr>
              <a:t>SoldState</a:t>
            </a:r>
            <a:r>
              <a:rPr lang="vi-VN" b="0" i="0" dirty="0">
                <a:solidFill>
                  <a:srgbClr val="252525"/>
                </a:solidFill>
                <a:effectLst/>
                <a:latin typeface="Droid Serif"/>
              </a:rPr>
              <a:t> …</a:t>
            </a:r>
            <a:endParaRPr lang="vi-VN" dirty="0"/>
          </a:p>
        </p:txBody>
      </p:sp>
      <p:pic>
        <p:nvPicPr>
          <p:cNvPr id="3074" name="Picture 2" descr="Thực hiện nhiều State hơn">
            <a:extLst>
              <a:ext uri="{FF2B5EF4-FFF2-40B4-BE49-F238E27FC236}">
                <a16:creationId xmlns:a16="http://schemas.microsoft.com/office/drawing/2014/main" id="{05C7B8E0-E610-4C34-B1E6-5A27FDDF81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5857" y="44307"/>
            <a:ext cx="6248400" cy="505488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1D98686-957C-4E73-830A-FE0B201D262C}"/>
              </a:ext>
            </a:extLst>
          </p:cNvPr>
          <p:cNvSpPr txBox="1"/>
          <p:nvPr/>
        </p:nvSpPr>
        <p:spPr>
          <a:xfrm>
            <a:off x="0" y="4611430"/>
            <a:ext cx="2922813" cy="646331"/>
          </a:xfrm>
          <a:prstGeom prst="rect">
            <a:avLst/>
          </a:prstGeom>
          <a:noFill/>
        </p:spPr>
        <p:txBody>
          <a:bodyPr wrap="square">
            <a:spAutoFit/>
          </a:bodyPr>
          <a:lstStyle/>
          <a:p>
            <a:pPr algn="l"/>
            <a:r>
              <a:rPr lang="vi-VN" sz="1200" b="0" i="0" dirty="0">
                <a:solidFill>
                  <a:srgbClr val="252525"/>
                </a:solidFill>
                <a:effectLst/>
                <a:latin typeface="Droid Serif"/>
              </a:rPr>
              <a:t>Bây giờ, hãy kiểm tra lớp </a:t>
            </a:r>
            <a:r>
              <a:rPr lang="vi-VN" sz="1200" b="1" i="0" dirty="0">
                <a:solidFill>
                  <a:srgbClr val="252525"/>
                </a:solidFill>
                <a:effectLst/>
                <a:latin typeface="Droid Serif"/>
              </a:rPr>
              <a:t>SoldState</a:t>
            </a:r>
            <a:r>
              <a:rPr lang="vi-VN" sz="1200" b="0" i="0" dirty="0">
                <a:solidFill>
                  <a:srgbClr val="252525"/>
                </a:solidFill>
                <a:effectLst/>
                <a:latin typeface="Droid Serif"/>
              </a:rPr>
              <a:t>…</a:t>
            </a:r>
          </a:p>
          <a:p>
            <a:r>
              <a:rPr lang="vi-VN" sz="1200" dirty="0"/>
              <a:t>   (next page)</a:t>
            </a:r>
            <a:br>
              <a:rPr lang="vi-VN" sz="1200" dirty="0"/>
            </a:br>
            <a:endParaRPr lang="vi-VN" sz="1200" dirty="0"/>
          </a:p>
        </p:txBody>
      </p:sp>
    </p:spTree>
    <p:extLst>
      <p:ext uri="{BB962C8B-B14F-4D97-AF65-F5344CB8AC3E}">
        <p14:creationId xmlns:p14="http://schemas.microsoft.com/office/powerpoint/2010/main" val="31193787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4098" name="Picture 2" descr="Lớp SoldState">
            <a:extLst>
              <a:ext uri="{FF2B5EF4-FFF2-40B4-BE49-F238E27FC236}">
                <a16:creationId xmlns:a16="http://schemas.microsoft.com/office/drawing/2014/main" id="{76D774CB-EBD7-41DB-A3EC-58448E24DA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9375" y="26852"/>
            <a:ext cx="6426653" cy="50897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1C5562D-0DDE-4481-B026-DB360BB63351}"/>
              </a:ext>
            </a:extLst>
          </p:cNvPr>
          <p:cNvSpPr txBox="1"/>
          <p:nvPr/>
        </p:nvSpPr>
        <p:spPr>
          <a:xfrm>
            <a:off x="928007" y="346855"/>
            <a:ext cx="1303564" cy="369332"/>
          </a:xfrm>
          <a:prstGeom prst="rect">
            <a:avLst/>
          </a:prstGeom>
          <a:noFill/>
        </p:spPr>
        <p:txBody>
          <a:bodyPr wrap="square">
            <a:spAutoFit/>
          </a:bodyPr>
          <a:lstStyle/>
          <a:p>
            <a:r>
              <a:rPr lang="vi-VN" sz="1800" b="1" i="0" dirty="0">
                <a:solidFill>
                  <a:schemeClr val="accent1">
                    <a:lumMod val="50000"/>
                  </a:schemeClr>
                </a:solidFill>
                <a:effectLst/>
                <a:latin typeface="Droid Serif"/>
              </a:rPr>
              <a:t>SoldState:</a:t>
            </a:r>
            <a:endParaRPr lang="vi-VN" sz="1800" dirty="0">
              <a:solidFill>
                <a:schemeClr val="accent1">
                  <a:lumMod val="50000"/>
                </a:schemeClr>
              </a:solidFill>
            </a:endParaRPr>
          </a:p>
        </p:txBody>
      </p:sp>
    </p:spTree>
    <p:extLst>
      <p:ext uri="{BB962C8B-B14F-4D97-AF65-F5344CB8AC3E}">
        <p14:creationId xmlns:p14="http://schemas.microsoft.com/office/powerpoint/2010/main" val="13699770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3" name="TextBox 2">
            <a:extLst>
              <a:ext uri="{FF2B5EF4-FFF2-40B4-BE49-F238E27FC236}">
                <a16:creationId xmlns:a16="http://schemas.microsoft.com/office/drawing/2014/main" id="{C7215D7F-BDEF-453D-9DE0-D521B2E3CFD1}"/>
              </a:ext>
            </a:extLst>
          </p:cNvPr>
          <p:cNvSpPr txBox="1"/>
          <p:nvPr/>
        </p:nvSpPr>
        <p:spPr>
          <a:xfrm>
            <a:off x="854529" y="892718"/>
            <a:ext cx="4582884" cy="369332"/>
          </a:xfrm>
          <a:prstGeom prst="rect">
            <a:avLst/>
          </a:prstGeom>
          <a:noFill/>
        </p:spPr>
        <p:txBody>
          <a:bodyPr wrap="square">
            <a:spAutoFit/>
          </a:bodyPr>
          <a:lstStyle/>
          <a:p>
            <a:pPr algn="l"/>
            <a:r>
              <a:rPr lang="vi-VN" sz="1800" b="1" i="0" dirty="0">
                <a:solidFill>
                  <a:schemeClr val="accent1">
                    <a:lumMod val="50000"/>
                  </a:schemeClr>
                </a:solidFill>
                <a:effectLst/>
                <a:latin typeface="Oswald" panose="00000500000000000000" pitchFamily="2" charset="0"/>
              </a:rPr>
              <a:t>Sử dụng sức mạnh bộ não</a:t>
            </a:r>
            <a:r>
              <a:rPr lang="en-US" sz="1800" b="1" i="0" dirty="0">
                <a:solidFill>
                  <a:schemeClr val="accent1">
                    <a:lumMod val="50000"/>
                  </a:schemeClr>
                </a:solidFill>
                <a:effectLst/>
                <a:latin typeface="Oswald" panose="00000500000000000000" pitchFamily="2" charset="0"/>
              </a:rPr>
              <a:t>:</a:t>
            </a:r>
            <a:endParaRPr lang="vi-VN" sz="1800" b="0" i="0" dirty="0">
              <a:solidFill>
                <a:schemeClr val="accent1">
                  <a:lumMod val="50000"/>
                </a:schemeClr>
              </a:solidFill>
              <a:effectLst/>
              <a:latin typeface="Oswald" panose="00000500000000000000" pitchFamily="2" charset="0"/>
            </a:endParaRPr>
          </a:p>
        </p:txBody>
      </p:sp>
      <p:pic>
        <p:nvPicPr>
          <p:cNvPr id="5122" name="Picture 2" descr="Sử dụng sức mạnh bộ não">
            <a:extLst>
              <a:ext uri="{FF2B5EF4-FFF2-40B4-BE49-F238E27FC236}">
                <a16:creationId xmlns:a16="http://schemas.microsoft.com/office/drawing/2014/main" id="{D5257C61-B0EF-497C-99A1-197BB767F8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74342" y="73997"/>
            <a:ext cx="3806372" cy="49955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7286D51-87C0-424D-AC4C-0D86B87111B4}"/>
              </a:ext>
            </a:extLst>
          </p:cNvPr>
          <p:cNvSpPr txBox="1"/>
          <p:nvPr/>
        </p:nvSpPr>
        <p:spPr>
          <a:xfrm>
            <a:off x="734786" y="1388460"/>
            <a:ext cx="4051301" cy="2677656"/>
          </a:xfrm>
          <a:prstGeom prst="rect">
            <a:avLst/>
          </a:prstGeom>
          <a:noFill/>
        </p:spPr>
        <p:txBody>
          <a:bodyPr wrap="square">
            <a:spAutoFit/>
          </a:bodyPr>
          <a:lstStyle/>
          <a:p>
            <a:pPr algn="l"/>
            <a:r>
              <a:rPr lang="vi-VN" b="0" i="0" dirty="0">
                <a:solidFill>
                  <a:srgbClr val="252525"/>
                </a:solidFill>
                <a:effectLst/>
                <a:latin typeface="Droid Serif"/>
              </a:rPr>
              <a:t>Nhìn lại việc thực hiện </a:t>
            </a:r>
            <a:r>
              <a:rPr lang="vi-VN" b="1" i="0" dirty="0">
                <a:solidFill>
                  <a:srgbClr val="252525"/>
                </a:solidFill>
                <a:effectLst/>
                <a:latin typeface="Droid Serif"/>
              </a:rPr>
              <a:t>GumballMachine</a:t>
            </a:r>
            <a:r>
              <a:rPr lang="vi-VN" b="0" i="0" dirty="0">
                <a:solidFill>
                  <a:srgbClr val="252525"/>
                </a:solidFill>
                <a:effectLst/>
                <a:latin typeface="Droid Serif"/>
              </a:rPr>
              <a:t>. Nếu tay quay được quay và không thành công (giả sử khách hàng đã không bỏ vào một đồng xu trước), dù sao chúng tôi cũng gọi là “phân phối”, mặc dù điều đó không cần thiết. Làm thế nào bạn có thể khắc phục điều này?</a:t>
            </a:r>
          </a:p>
          <a:p>
            <a:pPr algn="l"/>
            <a:r>
              <a:rPr lang="vi-VN" b="0" i="0" dirty="0">
                <a:solidFill>
                  <a:srgbClr val="252525"/>
                </a:solidFill>
                <a:effectLst/>
                <a:latin typeface="Droid Serif"/>
              </a:rPr>
              <a:t>Chúng tôi có một lớp còn lại mà chúng tôi đã thực hiện: </a:t>
            </a:r>
            <a:r>
              <a:rPr lang="vi-VN" b="1" i="0" dirty="0">
                <a:solidFill>
                  <a:srgbClr val="252525"/>
                </a:solidFill>
                <a:effectLst/>
                <a:latin typeface="Droid Serif"/>
              </a:rPr>
              <a:t>SoldOutState</a:t>
            </a:r>
            <a:r>
              <a:rPr lang="vi-VN" b="0" i="0" dirty="0">
                <a:solidFill>
                  <a:srgbClr val="252525"/>
                </a:solidFill>
                <a:effectLst/>
                <a:latin typeface="Droid Serif"/>
              </a:rPr>
              <a:t>. Tại sao bạn không thực hiện nó? Để làm điều này, hãy suy nghĩ cẩn thận về cách Gumball Machine nên hành xử trong từng tình huống. Kiểm tra câu trả lời của bạn trước khi tiếp tục…</a:t>
            </a:r>
          </a:p>
        </p:txBody>
      </p:sp>
      <p:pic>
        <p:nvPicPr>
          <p:cNvPr id="7" name="13">
            <a:hlinkClick r:id="" action="ppaction://media"/>
            <a:extLst>
              <a:ext uri="{FF2B5EF4-FFF2-40B4-BE49-F238E27FC236}">
                <a16:creationId xmlns:a16="http://schemas.microsoft.com/office/drawing/2014/main" id="{9324F80E-7CC4-425B-B89A-8B524104C24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63286" y="892718"/>
            <a:ext cx="429985" cy="429985"/>
          </a:xfrm>
          <a:prstGeom prst="rect">
            <a:avLst/>
          </a:prstGeom>
        </p:spPr>
      </p:pic>
    </p:spTree>
    <p:extLst>
      <p:ext uri="{BB962C8B-B14F-4D97-AF65-F5344CB8AC3E}">
        <p14:creationId xmlns:p14="http://schemas.microsoft.com/office/powerpoint/2010/main" val="2089465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37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3" name="TextBox 2">
            <a:extLst>
              <a:ext uri="{FF2B5EF4-FFF2-40B4-BE49-F238E27FC236}">
                <a16:creationId xmlns:a16="http://schemas.microsoft.com/office/drawing/2014/main" id="{5E2384D2-AF6E-4D3D-9EBD-C4D25E8DB694}"/>
              </a:ext>
            </a:extLst>
          </p:cNvPr>
          <p:cNvSpPr txBox="1"/>
          <p:nvPr/>
        </p:nvSpPr>
        <p:spPr>
          <a:xfrm>
            <a:off x="702949" y="102125"/>
            <a:ext cx="4491890" cy="369332"/>
          </a:xfrm>
          <a:prstGeom prst="rect">
            <a:avLst/>
          </a:prstGeom>
          <a:noFill/>
        </p:spPr>
        <p:txBody>
          <a:bodyPr wrap="square">
            <a:spAutoFit/>
          </a:bodyPr>
          <a:lstStyle/>
          <a:p>
            <a:r>
              <a:rPr lang="vi-VN" sz="1800" b="1" i="0" dirty="0">
                <a:solidFill>
                  <a:schemeClr val="accent1">
                    <a:lumMod val="50000"/>
                  </a:schemeClr>
                </a:solidFill>
                <a:effectLst/>
                <a:latin typeface="Droid Serif"/>
              </a:rPr>
              <a:t>Đáp án:</a:t>
            </a:r>
            <a:endParaRPr lang="vi-VN" sz="1800" dirty="0">
              <a:solidFill>
                <a:schemeClr val="accent1">
                  <a:lumMod val="50000"/>
                </a:schemeClr>
              </a:solidFill>
            </a:endParaRPr>
          </a:p>
        </p:txBody>
      </p:sp>
      <p:pic>
        <p:nvPicPr>
          <p:cNvPr id="6146" name="Picture 2" descr="Đáp án Sử dụng sức mạnh bộ não">
            <a:extLst>
              <a:ext uri="{FF2B5EF4-FFF2-40B4-BE49-F238E27FC236}">
                <a16:creationId xmlns:a16="http://schemas.microsoft.com/office/drawing/2014/main" id="{57B31E83-1349-47B9-B261-5260495779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02125"/>
            <a:ext cx="7258248" cy="48638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23024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3" name="TextBox 2">
            <a:extLst>
              <a:ext uri="{FF2B5EF4-FFF2-40B4-BE49-F238E27FC236}">
                <a16:creationId xmlns:a16="http://schemas.microsoft.com/office/drawing/2014/main" id="{0886FF23-1D60-4198-B2DA-A2434705BF24}"/>
              </a:ext>
            </a:extLst>
          </p:cNvPr>
          <p:cNvSpPr txBox="1"/>
          <p:nvPr/>
        </p:nvSpPr>
        <p:spPr>
          <a:xfrm>
            <a:off x="800098" y="295832"/>
            <a:ext cx="2955471" cy="1077218"/>
          </a:xfrm>
          <a:prstGeom prst="rect">
            <a:avLst/>
          </a:prstGeom>
          <a:noFill/>
        </p:spPr>
        <p:txBody>
          <a:bodyPr wrap="square">
            <a:spAutoFit/>
          </a:bodyPr>
          <a:lstStyle/>
          <a:p>
            <a:pPr algn="l"/>
            <a:r>
              <a:rPr lang="vi-VN" sz="1600" b="1" i="0" dirty="0">
                <a:solidFill>
                  <a:srgbClr val="C00000"/>
                </a:solidFill>
                <a:effectLst/>
                <a:latin typeface="Oswald" panose="00000500000000000000" pitchFamily="2" charset="0"/>
              </a:rPr>
              <a:t>Chúng ta hãy nhìn vào những gì chúng ta đã làm cho đến giờ…</a:t>
            </a:r>
            <a:endParaRPr lang="vi-VN" sz="1600" b="0" i="0" dirty="0">
              <a:solidFill>
                <a:srgbClr val="C00000"/>
              </a:solidFill>
              <a:effectLst/>
              <a:latin typeface="Oswald" panose="00000500000000000000" pitchFamily="2" charset="0"/>
            </a:endParaRPr>
          </a:p>
          <a:p>
            <a:br>
              <a:rPr lang="vi-VN" sz="1600" dirty="0">
                <a:solidFill>
                  <a:srgbClr val="C00000"/>
                </a:solidFill>
              </a:rPr>
            </a:br>
            <a:endParaRPr lang="vi-VN" sz="1600" dirty="0">
              <a:solidFill>
                <a:srgbClr val="C00000"/>
              </a:solidFill>
            </a:endParaRPr>
          </a:p>
        </p:txBody>
      </p:sp>
      <p:pic>
        <p:nvPicPr>
          <p:cNvPr id="7170" name="Picture 2" descr="Những gì chúng ta đã làm với State pattern">
            <a:extLst>
              <a:ext uri="{FF2B5EF4-FFF2-40B4-BE49-F238E27FC236}">
                <a16:creationId xmlns:a16="http://schemas.microsoft.com/office/drawing/2014/main" id="{CDAF4A9F-6F52-4113-BBFC-680348909D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0" y="57711"/>
            <a:ext cx="5236029" cy="50280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64076D3-C1BD-47D1-B1EB-6A91D5965579}"/>
              </a:ext>
            </a:extLst>
          </p:cNvPr>
          <p:cNvSpPr txBox="1"/>
          <p:nvPr/>
        </p:nvSpPr>
        <p:spPr>
          <a:xfrm>
            <a:off x="800098" y="1238383"/>
            <a:ext cx="2955471" cy="3108543"/>
          </a:xfrm>
          <a:prstGeom prst="rect">
            <a:avLst/>
          </a:prstGeom>
          <a:noFill/>
        </p:spPr>
        <p:txBody>
          <a:bodyPr wrap="square">
            <a:spAutoFit/>
          </a:bodyPr>
          <a:lstStyle/>
          <a:p>
            <a:pPr algn="l">
              <a:buFont typeface="Arial" panose="020B0604020202020204" pitchFamily="34" charset="0"/>
              <a:buChar char="•"/>
            </a:pPr>
            <a:r>
              <a:rPr lang="vi-VN" b="0" i="0" dirty="0">
                <a:solidFill>
                  <a:schemeClr val="accent1">
                    <a:lumMod val="50000"/>
                  </a:schemeClr>
                </a:solidFill>
                <a:effectLst/>
                <a:latin typeface="Oswald" panose="00000500000000000000" pitchFamily="2" charset="0"/>
              </a:rPr>
              <a:t>“Địa phương hóa” hành vi của mỗi trạng thái vào lớp riêng của chúng.</a:t>
            </a:r>
          </a:p>
          <a:p>
            <a:pPr algn="l"/>
            <a:endParaRPr lang="vi-VN" b="0" i="0" dirty="0">
              <a:solidFill>
                <a:schemeClr val="accent1">
                  <a:lumMod val="50000"/>
                </a:schemeClr>
              </a:solidFill>
              <a:effectLst/>
              <a:latin typeface="Oswald" panose="00000500000000000000" pitchFamily="2" charset="0"/>
            </a:endParaRPr>
          </a:p>
          <a:p>
            <a:pPr algn="l">
              <a:buFont typeface="Arial" panose="020B0604020202020204" pitchFamily="34" charset="0"/>
              <a:buChar char="•"/>
            </a:pPr>
            <a:r>
              <a:rPr lang="vi-VN" b="0" i="0" dirty="0">
                <a:solidFill>
                  <a:schemeClr val="accent1">
                    <a:lumMod val="50000"/>
                  </a:schemeClr>
                </a:solidFill>
                <a:effectLst/>
                <a:latin typeface="Oswald" panose="00000500000000000000" pitchFamily="2" charset="0"/>
              </a:rPr>
              <a:t>Loại bỏ tất cả những rắc rối về câu lệnh </a:t>
            </a:r>
            <a:r>
              <a:rPr lang="vi-VN" b="1" i="0" dirty="0">
                <a:solidFill>
                  <a:schemeClr val="accent1">
                    <a:lumMod val="50000"/>
                  </a:schemeClr>
                </a:solidFill>
                <a:effectLst/>
                <a:latin typeface="Oswald" panose="00000500000000000000" pitchFamily="2" charset="0"/>
              </a:rPr>
              <a:t>if</a:t>
            </a:r>
            <a:r>
              <a:rPr lang="vi-VN" b="0" i="0" dirty="0">
                <a:solidFill>
                  <a:schemeClr val="accent1">
                    <a:lumMod val="50000"/>
                  </a:schemeClr>
                </a:solidFill>
                <a:effectLst/>
                <a:latin typeface="Oswald" panose="00000500000000000000" pitchFamily="2" charset="0"/>
              </a:rPr>
              <a:t>, thứ mà sẽ khó bảo trì.</a:t>
            </a:r>
          </a:p>
          <a:p>
            <a:pPr algn="l"/>
            <a:endParaRPr lang="vi-VN" b="0" i="0" dirty="0">
              <a:solidFill>
                <a:schemeClr val="accent1">
                  <a:lumMod val="50000"/>
                </a:schemeClr>
              </a:solidFill>
              <a:effectLst/>
              <a:latin typeface="Oswald" panose="00000500000000000000" pitchFamily="2" charset="0"/>
            </a:endParaRPr>
          </a:p>
          <a:p>
            <a:pPr algn="l">
              <a:buFont typeface="Arial" panose="020B0604020202020204" pitchFamily="34" charset="0"/>
              <a:buChar char="•"/>
            </a:pPr>
            <a:r>
              <a:rPr lang="vi-VN" b="0" i="0" dirty="0">
                <a:solidFill>
                  <a:schemeClr val="accent1">
                    <a:lumMod val="50000"/>
                  </a:schemeClr>
                </a:solidFill>
                <a:effectLst/>
                <a:latin typeface="Oswald" panose="00000500000000000000" pitchFamily="2" charset="0"/>
              </a:rPr>
              <a:t>Đã đóng từng trạng thái để sửa đổi và vẫn để Gumball Machine mở rộng bằng cách thêm các lớp trạng thái mới (và chúng tôi sẽ làm điều này ngay phía sau).</a:t>
            </a:r>
          </a:p>
          <a:p>
            <a:pPr algn="l"/>
            <a:endParaRPr lang="vi-VN" b="0" i="0" dirty="0">
              <a:solidFill>
                <a:schemeClr val="accent1">
                  <a:lumMod val="50000"/>
                </a:schemeClr>
              </a:solidFill>
              <a:effectLst/>
              <a:latin typeface="Oswald" panose="00000500000000000000" pitchFamily="2" charset="0"/>
            </a:endParaRPr>
          </a:p>
          <a:p>
            <a:pPr algn="l">
              <a:buFont typeface="Arial" panose="020B0604020202020204" pitchFamily="34" charset="0"/>
              <a:buChar char="•"/>
            </a:pPr>
            <a:r>
              <a:rPr lang="vi-VN" b="0" i="0" dirty="0">
                <a:solidFill>
                  <a:schemeClr val="accent1">
                    <a:lumMod val="50000"/>
                  </a:schemeClr>
                </a:solidFill>
                <a:effectLst/>
                <a:latin typeface="Oswald" panose="00000500000000000000" pitchFamily="2" charset="0"/>
              </a:rPr>
              <a:t>Tạo một code base và cấu trúc lớp ánh xạ gần hơn với sơ đồ Mighty Gumball và dễ đọc, dễ hiểu hơn.</a:t>
            </a:r>
          </a:p>
        </p:txBody>
      </p:sp>
      <p:pic>
        <p:nvPicPr>
          <p:cNvPr id="5" name="14">
            <a:hlinkClick r:id="" action="ppaction://media"/>
            <a:extLst>
              <a:ext uri="{FF2B5EF4-FFF2-40B4-BE49-F238E27FC236}">
                <a16:creationId xmlns:a16="http://schemas.microsoft.com/office/drawing/2014/main" id="{A97592BA-5647-467C-A330-AF2D0E7DFB9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90496" y="366355"/>
            <a:ext cx="468086" cy="468086"/>
          </a:xfrm>
          <a:prstGeom prst="rect">
            <a:avLst/>
          </a:prstGeom>
        </p:spPr>
      </p:pic>
    </p:spTree>
    <p:extLst>
      <p:ext uri="{BB962C8B-B14F-4D97-AF65-F5344CB8AC3E}">
        <p14:creationId xmlns:p14="http://schemas.microsoft.com/office/powerpoint/2010/main" val="218089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42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8196" name="Picture 4" descr="Hậu trường State pattern: Chuyến tham quan tự túc">
            <a:extLst>
              <a:ext uri="{FF2B5EF4-FFF2-40B4-BE49-F238E27FC236}">
                <a16:creationId xmlns:a16="http://schemas.microsoft.com/office/drawing/2014/main" id="{A8308934-C981-4BAA-BEEE-37DB905F15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1522" y="0"/>
            <a:ext cx="4014276" cy="50509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2" descr="Những gì chúng ta đã làm với State pattern">
            <a:extLst>
              <a:ext uri="{FF2B5EF4-FFF2-40B4-BE49-F238E27FC236}">
                <a16:creationId xmlns:a16="http://schemas.microsoft.com/office/drawing/2014/main" id="{5BD71724-F924-492C-BD7F-0105EADAB7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62" y="444270"/>
            <a:ext cx="4014277" cy="38548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6D20918-FA9D-4E57-986D-510B565739A2}"/>
              </a:ext>
            </a:extLst>
          </p:cNvPr>
          <p:cNvSpPr txBox="1"/>
          <p:nvPr/>
        </p:nvSpPr>
        <p:spPr>
          <a:xfrm>
            <a:off x="4225204" y="2171640"/>
            <a:ext cx="482824" cy="400110"/>
          </a:xfrm>
          <a:prstGeom prst="rect">
            <a:avLst/>
          </a:prstGeom>
          <a:noFill/>
        </p:spPr>
        <p:txBody>
          <a:bodyPr wrap="square" rtlCol="0">
            <a:spAutoFit/>
          </a:bodyPr>
          <a:lstStyle/>
          <a:p>
            <a:r>
              <a:rPr lang="vi-VN" sz="2000" b="1" dirty="0">
                <a:solidFill>
                  <a:srgbClr val="00B0F0"/>
                </a:solidFill>
              </a:rPr>
              <a:t>=&gt;</a:t>
            </a:r>
          </a:p>
        </p:txBody>
      </p:sp>
    </p:spTree>
    <p:extLst>
      <p:ext uri="{BB962C8B-B14F-4D97-AF65-F5344CB8AC3E}">
        <p14:creationId xmlns:p14="http://schemas.microsoft.com/office/powerpoint/2010/main" val="23616184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3" name="TextBox 2">
            <a:extLst>
              <a:ext uri="{FF2B5EF4-FFF2-40B4-BE49-F238E27FC236}">
                <a16:creationId xmlns:a16="http://schemas.microsoft.com/office/drawing/2014/main" id="{7F947378-320A-464B-819B-EF1CC0405EEB}"/>
              </a:ext>
            </a:extLst>
          </p:cNvPr>
          <p:cNvSpPr txBox="1"/>
          <p:nvPr/>
        </p:nvSpPr>
        <p:spPr>
          <a:xfrm>
            <a:off x="767443" y="87868"/>
            <a:ext cx="1094014" cy="923330"/>
          </a:xfrm>
          <a:prstGeom prst="rect">
            <a:avLst/>
          </a:prstGeom>
          <a:noFill/>
        </p:spPr>
        <p:txBody>
          <a:bodyPr wrap="square">
            <a:spAutoFit/>
          </a:bodyPr>
          <a:lstStyle/>
          <a:p>
            <a:pPr algn="l"/>
            <a:r>
              <a:rPr lang="vi-VN" sz="1800" b="1" i="0" dirty="0">
                <a:solidFill>
                  <a:schemeClr val="accent1">
                    <a:lumMod val="50000"/>
                  </a:schemeClr>
                </a:solidFill>
                <a:effectLst/>
                <a:latin typeface="Droid Serif"/>
              </a:rPr>
              <a:t>Đáp án:</a:t>
            </a:r>
            <a:endParaRPr lang="vi-VN" sz="1800" b="0" i="0" dirty="0">
              <a:solidFill>
                <a:schemeClr val="accent1">
                  <a:lumMod val="50000"/>
                </a:schemeClr>
              </a:solidFill>
              <a:effectLst/>
              <a:latin typeface="Droid Serif"/>
            </a:endParaRPr>
          </a:p>
          <a:p>
            <a:br>
              <a:rPr lang="vi-VN" sz="1800" dirty="0">
                <a:solidFill>
                  <a:schemeClr val="accent1">
                    <a:lumMod val="50000"/>
                  </a:schemeClr>
                </a:solidFill>
              </a:rPr>
            </a:br>
            <a:endParaRPr lang="vi-VN" sz="1800" dirty="0">
              <a:solidFill>
                <a:schemeClr val="accent1">
                  <a:lumMod val="50000"/>
                </a:schemeClr>
              </a:solidFill>
            </a:endParaRPr>
          </a:p>
        </p:txBody>
      </p:sp>
      <p:pic>
        <p:nvPicPr>
          <p:cNvPr id="9218" name="Picture 2" descr="Đáp án Hậu trường State pattern: Chuyến tham quan tự túc">
            <a:extLst>
              <a:ext uri="{FF2B5EF4-FFF2-40B4-BE49-F238E27FC236}">
                <a16:creationId xmlns:a16="http://schemas.microsoft.com/office/drawing/2014/main" id="{51527D01-7E92-4632-A106-C542CE1345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7246" y="87868"/>
            <a:ext cx="4606926" cy="49425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751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 name="1">
            <a:hlinkClick r:id="" action="ppaction://media"/>
            <a:extLst>
              <a:ext uri="{FF2B5EF4-FFF2-40B4-BE49-F238E27FC236}">
                <a16:creationId xmlns:a16="http://schemas.microsoft.com/office/drawing/2014/main" id="{A15DA222-BC69-4AAE-9845-D4A431D450F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2813" y="613539"/>
            <a:ext cx="446314" cy="446314"/>
          </a:xfrm>
          <a:prstGeom prst="rect">
            <a:avLst/>
          </a:prstGeom>
        </p:spPr>
      </p:pic>
      <p:pic>
        <p:nvPicPr>
          <p:cNvPr id="6146" name="Picture 2" descr="Tổng cộng có 4 trạng thái">
            <a:extLst>
              <a:ext uri="{FF2B5EF4-FFF2-40B4-BE49-F238E27FC236}">
                <a16:creationId xmlns:a16="http://schemas.microsoft.com/office/drawing/2014/main" id="{6029523C-97F5-4B35-8234-770FE4DCEC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3801" y="359112"/>
            <a:ext cx="7823534" cy="170053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F7B3C9F-8198-4D56-9E7E-17988B612A40}"/>
              </a:ext>
            </a:extLst>
          </p:cNvPr>
          <p:cNvSpPr txBox="1"/>
          <p:nvPr/>
        </p:nvSpPr>
        <p:spPr>
          <a:xfrm>
            <a:off x="903801" y="120572"/>
            <a:ext cx="4582884" cy="338554"/>
          </a:xfrm>
          <a:prstGeom prst="rect">
            <a:avLst/>
          </a:prstGeom>
          <a:noFill/>
        </p:spPr>
        <p:txBody>
          <a:bodyPr wrap="square">
            <a:spAutoFit/>
          </a:bodyPr>
          <a:lstStyle/>
          <a:p>
            <a:r>
              <a:rPr lang="vi-VN" sz="1600" b="1" i="0" dirty="0">
                <a:solidFill>
                  <a:schemeClr val="accent1">
                    <a:lumMod val="50000"/>
                  </a:schemeClr>
                </a:solidFill>
                <a:effectLst/>
                <a:latin typeface="Droid Serif"/>
              </a:rPr>
              <a:t>1. Đầu tiên, tập hợp các trạng thái của bạn:</a:t>
            </a:r>
            <a:endParaRPr lang="vi-VN" sz="1600" dirty="0">
              <a:solidFill>
                <a:schemeClr val="accent1">
                  <a:lumMod val="50000"/>
                </a:schemeClr>
              </a:solidFill>
            </a:endParaRPr>
          </a:p>
        </p:txBody>
      </p:sp>
      <p:sp>
        <p:nvSpPr>
          <p:cNvPr id="9" name="TextBox 8">
            <a:extLst>
              <a:ext uri="{FF2B5EF4-FFF2-40B4-BE49-F238E27FC236}">
                <a16:creationId xmlns:a16="http://schemas.microsoft.com/office/drawing/2014/main" id="{C68CCDE5-5DE3-4061-9D5C-FE477AEB9D98}"/>
              </a:ext>
            </a:extLst>
          </p:cNvPr>
          <p:cNvSpPr txBox="1"/>
          <p:nvPr/>
        </p:nvSpPr>
        <p:spPr>
          <a:xfrm>
            <a:off x="748392" y="2163654"/>
            <a:ext cx="7584621" cy="1077218"/>
          </a:xfrm>
          <a:prstGeom prst="rect">
            <a:avLst/>
          </a:prstGeom>
          <a:noFill/>
        </p:spPr>
        <p:txBody>
          <a:bodyPr wrap="square">
            <a:spAutoFit/>
          </a:bodyPr>
          <a:lstStyle/>
          <a:p>
            <a:pPr algn="l"/>
            <a:r>
              <a:rPr lang="vi-VN" sz="1600" b="1" i="0" dirty="0">
                <a:solidFill>
                  <a:schemeClr val="accent1">
                    <a:lumMod val="50000"/>
                  </a:schemeClr>
                </a:solidFill>
                <a:effectLst/>
                <a:latin typeface="Droid Serif"/>
              </a:rPr>
              <a:t>2. Tiếp theo, tạo một biến đối tượng để giữ trạng thái hiện tại và xác định các giá trị cho từng trạng thái:</a:t>
            </a:r>
            <a:endParaRPr lang="vi-VN" sz="1600" b="0" i="0" dirty="0">
              <a:solidFill>
                <a:schemeClr val="accent1">
                  <a:lumMod val="50000"/>
                </a:schemeClr>
              </a:solidFill>
              <a:effectLst/>
              <a:latin typeface="Droid Serif"/>
            </a:endParaRPr>
          </a:p>
          <a:p>
            <a:br>
              <a:rPr lang="vi-VN" sz="1600" dirty="0">
                <a:solidFill>
                  <a:schemeClr val="accent1">
                    <a:lumMod val="50000"/>
                  </a:schemeClr>
                </a:solidFill>
              </a:rPr>
            </a:br>
            <a:endParaRPr lang="vi-VN" sz="1600" dirty="0">
              <a:solidFill>
                <a:schemeClr val="accent1">
                  <a:lumMod val="50000"/>
                </a:schemeClr>
              </a:solidFill>
            </a:endParaRPr>
          </a:p>
        </p:txBody>
      </p:sp>
      <p:pic>
        <p:nvPicPr>
          <p:cNvPr id="6150" name="Picture 6" descr="Định nghĩa 4 trạng thái">
            <a:extLst>
              <a:ext uri="{FF2B5EF4-FFF2-40B4-BE49-F238E27FC236}">
                <a16:creationId xmlns:a16="http://schemas.microsoft.com/office/drawing/2014/main" id="{18B13888-48F5-4643-8E9D-98A835D037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8392" y="2852057"/>
            <a:ext cx="8399903" cy="23205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7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3" name="TextBox 2">
            <a:extLst>
              <a:ext uri="{FF2B5EF4-FFF2-40B4-BE49-F238E27FC236}">
                <a16:creationId xmlns:a16="http://schemas.microsoft.com/office/drawing/2014/main" id="{EA19E5A6-4C9E-4FC5-91D1-9B2F9A2E4AE3}"/>
              </a:ext>
            </a:extLst>
          </p:cNvPr>
          <p:cNvSpPr txBox="1"/>
          <p:nvPr/>
        </p:nvSpPr>
        <p:spPr>
          <a:xfrm>
            <a:off x="767443" y="122796"/>
            <a:ext cx="8229600" cy="1477328"/>
          </a:xfrm>
          <a:prstGeom prst="rect">
            <a:avLst/>
          </a:prstGeom>
          <a:noFill/>
        </p:spPr>
        <p:txBody>
          <a:bodyPr wrap="square">
            <a:spAutoFit/>
          </a:bodyPr>
          <a:lstStyle/>
          <a:p>
            <a:pPr algn="l"/>
            <a:r>
              <a:rPr lang="vi-VN" sz="1800" b="1" i="0" dirty="0">
                <a:solidFill>
                  <a:schemeClr val="accent1">
                    <a:lumMod val="50000"/>
                  </a:schemeClr>
                </a:solidFill>
                <a:effectLst/>
                <a:latin typeface="Oswald" panose="00000500000000000000" pitchFamily="2" charset="0"/>
              </a:rPr>
              <a:t>Định nghĩa State Pattern</a:t>
            </a:r>
            <a:endParaRPr lang="vi-VN" sz="1800" b="0" i="0" dirty="0">
              <a:solidFill>
                <a:schemeClr val="accent1">
                  <a:lumMod val="50000"/>
                </a:schemeClr>
              </a:solidFill>
              <a:effectLst/>
              <a:latin typeface="Oswald" panose="00000500000000000000" pitchFamily="2" charset="0"/>
            </a:endParaRPr>
          </a:p>
          <a:p>
            <a:pPr algn="l"/>
            <a:r>
              <a:rPr lang="vi-VN" sz="1800" b="0" i="0" dirty="0">
                <a:solidFill>
                  <a:schemeClr val="accent1">
                    <a:lumMod val="50000"/>
                  </a:schemeClr>
                </a:solidFill>
                <a:effectLst/>
                <a:latin typeface="Droid Serif"/>
              </a:rPr>
              <a:t>Vâng, đó là sự thật, chúng tôi chỉ thực hiện State Pattern. Vì vậy, bây giờ, hãy xem qua tất cả những gì về nó:</a:t>
            </a:r>
          </a:p>
          <a:p>
            <a:br>
              <a:rPr lang="vi-VN" sz="1800" dirty="0">
                <a:solidFill>
                  <a:schemeClr val="accent1">
                    <a:lumMod val="50000"/>
                  </a:schemeClr>
                </a:solidFill>
              </a:rPr>
            </a:br>
            <a:endParaRPr lang="vi-VN" sz="1800" dirty="0">
              <a:solidFill>
                <a:schemeClr val="accent1">
                  <a:lumMod val="50000"/>
                </a:schemeClr>
              </a:solidFill>
            </a:endParaRPr>
          </a:p>
        </p:txBody>
      </p:sp>
      <p:pic>
        <p:nvPicPr>
          <p:cNvPr id="10242" name="Picture 2" descr="Định nghĩa State Pattern">
            <a:extLst>
              <a:ext uri="{FF2B5EF4-FFF2-40B4-BE49-F238E27FC236}">
                <a16:creationId xmlns:a16="http://schemas.microsoft.com/office/drawing/2014/main" id="{D6B14365-389D-486F-A14F-ABCCB282CF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7686" y="1313027"/>
            <a:ext cx="7609114" cy="15152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D337EAF-45DB-4C90-AF5C-4CE4A25A2110}"/>
              </a:ext>
            </a:extLst>
          </p:cNvPr>
          <p:cNvSpPr txBox="1"/>
          <p:nvPr/>
        </p:nvSpPr>
        <p:spPr>
          <a:xfrm>
            <a:off x="1077686" y="3103211"/>
            <a:ext cx="7532914" cy="1169551"/>
          </a:xfrm>
          <a:prstGeom prst="rect">
            <a:avLst/>
          </a:prstGeom>
          <a:noFill/>
        </p:spPr>
        <p:txBody>
          <a:bodyPr wrap="square">
            <a:spAutoFit/>
          </a:bodyPr>
          <a:lstStyle/>
          <a:p>
            <a:r>
              <a:rPr lang="vi-VN" b="1" i="1" dirty="0">
                <a:solidFill>
                  <a:srgbClr val="252525"/>
                </a:solidFill>
                <a:effectLst/>
                <a:latin typeface="Droid Serif"/>
              </a:rPr>
              <a:t>(State Pattern cho phép một đối tượng thay đổi hành vi của nó khi trạng thái bên trong của nó thay đổi. Đối tượng sẽ xuất hiện để thay đổi lớp của nó)</a:t>
            </a:r>
          </a:p>
          <a:p>
            <a:endParaRPr lang="vi-VN" b="1" i="1" dirty="0">
              <a:solidFill>
                <a:srgbClr val="252525"/>
              </a:solidFill>
              <a:effectLst/>
              <a:latin typeface="Droid Serif"/>
            </a:endParaRPr>
          </a:p>
          <a:p>
            <a:endParaRPr lang="vi-VN" b="1" i="1" dirty="0">
              <a:solidFill>
                <a:srgbClr val="252525"/>
              </a:solidFill>
              <a:latin typeface="Droid Serif"/>
            </a:endParaRPr>
          </a:p>
          <a:p>
            <a:r>
              <a:rPr lang="vi-VN" b="1" i="1" dirty="0">
                <a:solidFill>
                  <a:srgbClr val="252525"/>
                </a:solidFill>
                <a:latin typeface="Droid Serif"/>
              </a:rPr>
              <a:t>   Ý nghĩa của định nghĩa ....</a:t>
            </a:r>
            <a:endParaRPr lang="vi-VN" i="1" dirty="0"/>
          </a:p>
        </p:txBody>
      </p:sp>
      <p:pic>
        <p:nvPicPr>
          <p:cNvPr id="5" name="15">
            <a:hlinkClick r:id="" action="ppaction://media"/>
            <a:extLst>
              <a:ext uri="{FF2B5EF4-FFF2-40B4-BE49-F238E27FC236}">
                <a16:creationId xmlns:a16="http://schemas.microsoft.com/office/drawing/2014/main" id="{7201A561-E3C1-476F-9210-C5DECB68603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67443" y="3891762"/>
            <a:ext cx="381000" cy="381000"/>
          </a:xfrm>
          <a:prstGeom prst="rect">
            <a:avLst/>
          </a:prstGeom>
        </p:spPr>
      </p:pic>
    </p:spTree>
    <p:extLst>
      <p:ext uri="{BB962C8B-B14F-4D97-AF65-F5344CB8AC3E}">
        <p14:creationId xmlns:p14="http://schemas.microsoft.com/office/powerpoint/2010/main" val="4178604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77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3" name="TextBox 2">
            <a:extLst>
              <a:ext uri="{FF2B5EF4-FFF2-40B4-BE49-F238E27FC236}">
                <a16:creationId xmlns:a16="http://schemas.microsoft.com/office/drawing/2014/main" id="{45000719-9CC8-405A-862A-2126E5AA6F62}"/>
              </a:ext>
            </a:extLst>
          </p:cNvPr>
          <p:cNvSpPr txBox="1"/>
          <p:nvPr/>
        </p:nvSpPr>
        <p:spPr>
          <a:xfrm>
            <a:off x="734785" y="118255"/>
            <a:ext cx="4582884" cy="369332"/>
          </a:xfrm>
          <a:prstGeom prst="rect">
            <a:avLst/>
          </a:prstGeom>
          <a:noFill/>
        </p:spPr>
        <p:txBody>
          <a:bodyPr wrap="square">
            <a:spAutoFit/>
          </a:bodyPr>
          <a:lstStyle/>
          <a:p>
            <a:pPr algn="l"/>
            <a:r>
              <a:rPr lang="vi-VN" sz="1800" b="1" i="0" dirty="0">
                <a:solidFill>
                  <a:srgbClr val="353535"/>
                </a:solidFill>
                <a:effectLst/>
                <a:latin typeface="Oswald" panose="00000500000000000000" pitchFamily="2" charset="0"/>
              </a:rPr>
              <a:t>Sơ đồ lớp State Pattern:</a:t>
            </a:r>
            <a:endParaRPr lang="vi-VN" sz="1800" b="0" i="0" dirty="0">
              <a:solidFill>
                <a:srgbClr val="353535"/>
              </a:solidFill>
              <a:effectLst/>
              <a:latin typeface="Oswald" panose="00000500000000000000" pitchFamily="2" charset="0"/>
            </a:endParaRPr>
          </a:p>
        </p:txBody>
      </p:sp>
      <p:pic>
        <p:nvPicPr>
          <p:cNvPr id="11266" name="Picture 2" descr="State pattern: Sơ đồ lớp">
            <a:extLst>
              <a:ext uri="{FF2B5EF4-FFF2-40B4-BE49-F238E27FC236}">
                <a16:creationId xmlns:a16="http://schemas.microsoft.com/office/drawing/2014/main" id="{EE8441F0-9AFC-43A6-AF0B-DA64AE42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9428" y="559028"/>
            <a:ext cx="7081158" cy="446621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0E593CE-B830-4674-9D95-8A01127ABC11}"/>
              </a:ext>
            </a:extLst>
          </p:cNvPr>
          <p:cNvSpPr txBox="1"/>
          <p:nvPr/>
        </p:nvSpPr>
        <p:spPr>
          <a:xfrm>
            <a:off x="0" y="4502025"/>
            <a:ext cx="4729842" cy="430887"/>
          </a:xfrm>
          <a:prstGeom prst="rect">
            <a:avLst/>
          </a:prstGeom>
          <a:noFill/>
        </p:spPr>
        <p:txBody>
          <a:bodyPr wrap="square">
            <a:spAutoFit/>
          </a:bodyPr>
          <a:lstStyle/>
          <a:p>
            <a:r>
              <a:rPr lang="vi-VN" sz="1100" b="1" dirty="0">
                <a:effectLst/>
              </a:rPr>
              <a:t>Sơ đồ lớp State pattern =&gt;</a:t>
            </a:r>
            <a:br>
              <a:rPr lang="vi-VN" sz="1100" dirty="0"/>
            </a:br>
            <a:endParaRPr lang="vi-VN" sz="1100" dirty="0"/>
          </a:p>
        </p:txBody>
      </p:sp>
    </p:spTree>
    <p:extLst>
      <p:ext uri="{BB962C8B-B14F-4D97-AF65-F5344CB8AC3E}">
        <p14:creationId xmlns:p14="http://schemas.microsoft.com/office/powerpoint/2010/main" val="940937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12290" name="Picture 2">
            <a:extLst>
              <a:ext uri="{FF2B5EF4-FFF2-40B4-BE49-F238E27FC236}">
                <a16:creationId xmlns:a16="http://schemas.microsoft.com/office/drawing/2014/main" id="{C1760ACB-1897-417F-8068-9759F12DF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18" y="0"/>
            <a:ext cx="4438928" cy="45000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F0290CA-A794-4046-9D21-E8774A135D34}"/>
              </a:ext>
            </a:extLst>
          </p:cNvPr>
          <p:cNvSpPr txBox="1"/>
          <p:nvPr/>
        </p:nvSpPr>
        <p:spPr>
          <a:xfrm>
            <a:off x="5323113" y="583169"/>
            <a:ext cx="3723369" cy="738664"/>
          </a:xfrm>
          <a:prstGeom prst="rect">
            <a:avLst/>
          </a:prstGeom>
          <a:noFill/>
        </p:spPr>
        <p:txBody>
          <a:bodyPr wrap="square">
            <a:spAutoFit/>
          </a:bodyPr>
          <a:lstStyle/>
          <a:p>
            <a:r>
              <a:rPr lang="vi-VN" b="0" i="0" dirty="0">
                <a:solidFill>
                  <a:srgbClr val="252525"/>
                </a:solidFill>
                <a:effectLst/>
                <a:latin typeface="Droid Serif"/>
              </a:rPr>
              <a:t>Bạn đã có một quan sát tốt! Vâng, các sơ đồ lớp về cơ bản là giống nhau, nhưng hai mẫu này khác nhau trong </a:t>
            </a:r>
            <a:r>
              <a:rPr lang="vi-VN" b="0" i="1" dirty="0">
                <a:solidFill>
                  <a:srgbClr val="252525"/>
                </a:solidFill>
                <a:effectLst/>
                <a:latin typeface="Droid Serif"/>
              </a:rPr>
              <a:t>ý định</a:t>
            </a:r>
            <a:r>
              <a:rPr lang="vi-VN" b="0" i="0" dirty="0">
                <a:solidFill>
                  <a:srgbClr val="252525"/>
                </a:solidFill>
                <a:effectLst/>
                <a:latin typeface="Droid Serif"/>
              </a:rPr>
              <a:t> của chúng.</a:t>
            </a:r>
            <a:endParaRPr lang="vi-VN" dirty="0"/>
          </a:p>
        </p:txBody>
      </p:sp>
      <p:sp>
        <p:nvSpPr>
          <p:cNvPr id="6" name="TextBox 5">
            <a:extLst>
              <a:ext uri="{FF2B5EF4-FFF2-40B4-BE49-F238E27FC236}">
                <a16:creationId xmlns:a16="http://schemas.microsoft.com/office/drawing/2014/main" id="{717948B7-5F71-48C1-9397-CA18A17C4523}"/>
              </a:ext>
            </a:extLst>
          </p:cNvPr>
          <p:cNvSpPr txBox="1"/>
          <p:nvPr/>
        </p:nvSpPr>
        <p:spPr>
          <a:xfrm>
            <a:off x="97518" y="4718604"/>
            <a:ext cx="4620984" cy="523220"/>
          </a:xfrm>
          <a:prstGeom prst="rect">
            <a:avLst/>
          </a:prstGeom>
          <a:noFill/>
        </p:spPr>
        <p:txBody>
          <a:bodyPr wrap="square">
            <a:spAutoFit/>
          </a:bodyPr>
          <a:lstStyle/>
          <a:p>
            <a:r>
              <a:rPr lang="en-US" b="1" dirty="0" err="1">
                <a:effectLst/>
              </a:rPr>
              <a:t>Sơ</a:t>
            </a:r>
            <a:r>
              <a:rPr lang="en-US" b="1" dirty="0">
                <a:effectLst/>
              </a:rPr>
              <a:t> </a:t>
            </a:r>
            <a:r>
              <a:rPr lang="en-US" b="1" dirty="0" err="1">
                <a:effectLst/>
              </a:rPr>
              <a:t>đồ</a:t>
            </a:r>
            <a:r>
              <a:rPr lang="en-US" b="1" dirty="0">
                <a:effectLst/>
              </a:rPr>
              <a:t> </a:t>
            </a:r>
            <a:r>
              <a:rPr lang="en-US" b="1" dirty="0" err="1">
                <a:effectLst/>
              </a:rPr>
              <a:t>lớp</a:t>
            </a:r>
            <a:r>
              <a:rPr lang="en-US" b="1" dirty="0">
                <a:effectLst/>
              </a:rPr>
              <a:t> State pattern </a:t>
            </a:r>
            <a:r>
              <a:rPr lang="en-US" b="1" dirty="0" err="1">
                <a:effectLst/>
              </a:rPr>
              <a:t>hơi</a:t>
            </a:r>
            <a:r>
              <a:rPr lang="en-US" b="1" dirty="0">
                <a:effectLst/>
              </a:rPr>
              <a:t> </a:t>
            </a:r>
            <a:r>
              <a:rPr lang="en-US" b="1" dirty="0" err="1">
                <a:effectLst/>
              </a:rPr>
              <a:t>giống</a:t>
            </a:r>
            <a:r>
              <a:rPr lang="en-US" b="1" dirty="0">
                <a:effectLst/>
              </a:rPr>
              <a:t> </a:t>
            </a:r>
            <a:r>
              <a:rPr lang="en-US" b="1" u="none" strike="noStrike" dirty="0">
                <a:solidFill>
                  <a:srgbClr val="599FE5"/>
                </a:solidFill>
                <a:effectLst/>
                <a:hlinkClick r:id="rId4"/>
              </a:rPr>
              <a:t>Strategy Pattern</a:t>
            </a:r>
            <a:br>
              <a:rPr lang="en-US" dirty="0"/>
            </a:br>
            <a:endParaRPr lang="vi-VN" dirty="0"/>
          </a:p>
        </p:txBody>
      </p:sp>
    </p:spTree>
    <p:extLst>
      <p:ext uri="{BB962C8B-B14F-4D97-AF65-F5344CB8AC3E}">
        <p14:creationId xmlns:p14="http://schemas.microsoft.com/office/powerpoint/2010/main" val="26669714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Tree>
    <p:extLst>
      <p:ext uri="{BB962C8B-B14F-4D97-AF65-F5344CB8AC3E}">
        <p14:creationId xmlns:p14="http://schemas.microsoft.com/office/powerpoint/2010/main" val="4079741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Tree>
    <p:extLst>
      <p:ext uri="{BB962C8B-B14F-4D97-AF65-F5344CB8AC3E}">
        <p14:creationId xmlns:p14="http://schemas.microsoft.com/office/powerpoint/2010/main" val="41357069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177"/>
        <p:cNvGrpSpPr/>
        <p:nvPr/>
      </p:nvGrpSpPr>
      <p:grpSpPr>
        <a:xfrm>
          <a:off x="0" y="0"/>
          <a:ext cx="0" cy="0"/>
          <a:chOff x="0" y="0"/>
          <a:chExt cx="0" cy="0"/>
        </a:xfrm>
      </p:grpSpPr>
      <p:pic>
        <p:nvPicPr>
          <p:cNvPr id="14178" name="Google Shape;14178;p72">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 name="2">
            <a:hlinkClick r:id="" action="ppaction://media"/>
            <a:extLst>
              <a:ext uri="{FF2B5EF4-FFF2-40B4-BE49-F238E27FC236}">
                <a16:creationId xmlns:a16="http://schemas.microsoft.com/office/drawing/2014/main" id="{9DDAA7A5-4322-4222-9DDF-C36BDAF8647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4974" y="397329"/>
            <a:ext cx="421821" cy="421821"/>
          </a:xfrm>
          <a:prstGeom prst="rect">
            <a:avLst/>
          </a:prstGeom>
        </p:spPr>
      </p:pic>
      <p:sp>
        <p:nvSpPr>
          <p:cNvPr id="5" name="TextBox 4">
            <a:extLst>
              <a:ext uri="{FF2B5EF4-FFF2-40B4-BE49-F238E27FC236}">
                <a16:creationId xmlns:a16="http://schemas.microsoft.com/office/drawing/2014/main" id="{E86299A0-F846-465D-91BA-4BD13F82D289}"/>
              </a:ext>
            </a:extLst>
          </p:cNvPr>
          <p:cNvSpPr txBox="1"/>
          <p:nvPr/>
        </p:nvSpPr>
        <p:spPr>
          <a:xfrm>
            <a:off x="702129" y="131185"/>
            <a:ext cx="7930242" cy="830997"/>
          </a:xfrm>
          <a:prstGeom prst="rect">
            <a:avLst/>
          </a:prstGeom>
          <a:noFill/>
        </p:spPr>
        <p:txBody>
          <a:bodyPr wrap="square">
            <a:spAutoFit/>
          </a:bodyPr>
          <a:lstStyle/>
          <a:p>
            <a:pPr algn="l"/>
            <a:r>
              <a:rPr lang="vi-VN" sz="1600" b="1" i="0" dirty="0">
                <a:solidFill>
                  <a:schemeClr val="accent1">
                    <a:lumMod val="50000"/>
                  </a:schemeClr>
                </a:solidFill>
                <a:effectLst/>
                <a:latin typeface="Droid Serif"/>
              </a:rPr>
              <a:t>3. Bây giờ chúng tôi tập hợp tất cả các hành động có thể xảy ra trong hệ thống:</a:t>
            </a:r>
            <a:endParaRPr lang="vi-VN" sz="1600" b="0" i="0" dirty="0">
              <a:solidFill>
                <a:schemeClr val="accent1">
                  <a:lumMod val="50000"/>
                </a:schemeClr>
              </a:solidFill>
              <a:effectLst/>
              <a:latin typeface="Droid Serif"/>
            </a:endParaRPr>
          </a:p>
          <a:p>
            <a:br>
              <a:rPr lang="vi-VN" sz="1600" dirty="0">
                <a:solidFill>
                  <a:schemeClr val="accent1">
                    <a:lumMod val="50000"/>
                  </a:schemeClr>
                </a:solidFill>
              </a:rPr>
            </a:br>
            <a:endParaRPr lang="vi-VN" sz="1600" dirty="0">
              <a:solidFill>
                <a:schemeClr val="accent1">
                  <a:lumMod val="50000"/>
                </a:schemeClr>
              </a:solidFill>
            </a:endParaRPr>
          </a:p>
        </p:txBody>
      </p:sp>
      <p:pic>
        <p:nvPicPr>
          <p:cNvPr id="7170" name="Picture 2" descr="4 trạng thái của máy">
            <a:extLst>
              <a:ext uri="{FF2B5EF4-FFF2-40B4-BE49-F238E27FC236}">
                <a16:creationId xmlns:a16="http://schemas.microsoft.com/office/drawing/2014/main" id="{D4526B50-5EAA-43B0-B77E-D452169C6F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3771" y="939593"/>
            <a:ext cx="8958943" cy="333316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20B0419-CF20-4EC4-92F2-B2BC62D072DF}"/>
              </a:ext>
            </a:extLst>
          </p:cNvPr>
          <p:cNvSpPr txBox="1"/>
          <p:nvPr/>
        </p:nvSpPr>
        <p:spPr>
          <a:xfrm>
            <a:off x="1864179" y="4353933"/>
            <a:ext cx="5320392" cy="523220"/>
          </a:xfrm>
          <a:prstGeom prst="rect">
            <a:avLst/>
          </a:prstGeom>
          <a:noFill/>
        </p:spPr>
        <p:txBody>
          <a:bodyPr wrap="square">
            <a:spAutoFit/>
          </a:bodyPr>
          <a:lstStyle/>
          <a:p>
            <a:pPr algn="ctr"/>
            <a:r>
              <a:rPr lang="vi-VN" b="1" dirty="0">
                <a:solidFill>
                  <a:srgbClr val="555555"/>
                </a:solidFill>
                <a:effectLst/>
                <a:latin typeface="Oswald" panose="00000500000000000000" pitchFamily="2" charset="0"/>
              </a:rPr>
              <a:t>insers quater (bỏ xu vào), turns crank (xoay tay quay), ejects quarter (trả xu lại), dispense (phân phát kẹo)</a:t>
            </a:r>
            <a:endParaRPr lang="vi-VN" b="1" dirty="0"/>
          </a:p>
        </p:txBody>
      </p:sp>
    </p:spTree>
    <p:extLst>
      <p:ext uri="{BB962C8B-B14F-4D97-AF65-F5344CB8AC3E}">
        <p14:creationId xmlns:p14="http://schemas.microsoft.com/office/powerpoint/2010/main" val="36486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6" name="TextBox 5">
            <a:extLst>
              <a:ext uri="{FF2B5EF4-FFF2-40B4-BE49-F238E27FC236}">
                <a16:creationId xmlns:a16="http://schemas.microsoft.com/office/drawing/2014/main" id="{97E42657-C3FB-45F8-BF22-EF98C5778661}"/>
              </a:ext>
            </a:extLst>
          </p:cNvPr>
          <p:cNvSpPr txBox="1"/>
          <p:nvPr/>
        </p:nvSpPr>
        <p:spPr>
          <a:xfrm>
            <a:off x="843642" y="130629"/>
            <a:ext cx="6460671" cy="369332"/>
          </a:xfrm>
          <a:prstGeom prst="rect">
            <a:avLst/>
          </a:prstGeom>
          <a:noFill/>
        </p:spPr>
        <p:txBody>
          <a:bodyPr wrap="square">
            <a:spAutoFit/>
          </a:bodyPr>
          <a:lstStyle/>
          <a:p>
            <a:r>
              <a:rPr lang="vi-VN" sz="1800" b="1" i="0" dirty="0">
                <a:solidFill>
                  <a:schemeClr val="accent1">
                    <a:lumMod val="50000"/>
                  </a:schemeClr>
                </a:solidFill>
                <a:effectLst/>
                <a:latin typeface="Droid Serif"/>
              </a:rPr>
              <a:t>4. Bây giờ chúng ta tạo một lớp hoạt động như state machine.</a:t>
            </a:r>
            <a:endParaRPr lang="vi-VN" sz="1800" dirty="0">
              <a:solidFill>
                <a:schemeClr val="accent1">
                  <a:lumMod val="50000"/>
                </a:schemeClr>
              </a:solidFill>
            </a:endParaRPr>
          </a:p>
        </p:txBody>
      </p:sp>
      <p:pic>
        <p:nvPicPr>
          <p:cNvPr id="2" name="3">
            <a:hlinkClick r:id="" action="ppaction://media"/>
            <a:extLst>
              <a:ext uri="{FF2B5EF4-FFF2-40B4-BE49-F238E27FC236}">
                <a16:creationId xmlns:a16="http://schemas.microsoft.com/office/drawing/2014/main" id="{8D612074-A47F-4E09-BBBB-0C743C00672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3286" y="78140"/>
            <a:ext cx="421821" cy="421821"/>
          </a:xfrm>
          <a:prstGeom prst="rect">
            <a:avLst/>
          </a:prstGeom>
        </p:spPr>
      </p:pic>
      <p:pic>
        <p:nvPicPr>
          <p:cNvPr id="8194" name="Picture 2" descr="Chèn đồng xu">
            <a:extLst>
              <a:ext uri="{FF2B5EF4-FFF2-40B4-BE49-F238E27FC236}">
                <a16:creationId xmlns:a16="http://schemas.microsoft.com/office/drawing/2014/main" id="{CF47F6B2-8315-41DA-B434-5D745602C8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3529" y="499961"/>
            <a:ext cx="7296941" cy="464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1852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7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9218" name="Picture 2">
            <a:extLst>
              <a:ext uri="{FF2B5EF4-FFF2-40B4-BE49-F238E27FC236}">
                <a16:creationId xmlns:a16="http://schemas.microsoft.com/office/drawing/2014/main" id="{9950BD1A-F1A7-418F-807C-3D90A84E61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324" y="180809"/>
            <a:ext cx="6855505" cy="4781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0692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5" name="TextBox 4">
            <a:extLst>
              <a:ext uri="{FF2B5EF4-FFF2-40B4-BE49-F238E27FC236}">
                <a16:creationId xmlns:a16="http://schemas.microsoft.com/office/drawing/2014/main" id="{FE9253A7-18BD-4D35-A7E7-8800837528F7}"/>
              </a:ext>
            </a:extLst>
          </p:cNvPr>
          <p:cNvSpPr txBox="1"/>
          <p:nvPr/>
        </p:nvSpPr>
        <p:spPr>
          <a:xfrm>
            <a:off x="136073" y="0"/>
            <a:ext cx="2138351" cy="646331"/>
          </a:xfrm>
          <a:prstGeom prst="rect">
            <a:avLst/>
          </a:prstGeom>
          <a:noFill/>
        </p:spPr>
        <p:txBody>
          <a:bodyPr wrap="square">
            <a:spAutoFit/>
          </a:bodyPr>
          <a:lstStyle/>
          <a:p>
            <a:pPr algn="l"/>
            <a:r>
              <a:rPr lang="vi-VN" sz="3600" b="1" i="0" dirty="0">
                <a:solidFill>
                  <a:schemeClr val="accent1">
                    <a:lumMod val="50000"/>
                  </a:schemeClr>
                </a:solidFill>
                <a:effectLst/>
                <a:latin typeface="+mj-lt"/>
              </a:rPr>
              <a:t>Viết code </a:t>
            </a:r>
            <a:endParaRPr lang="vi-VN" sz="3600" b="0" i="0" dirty="0">
              <a:solidFill>
                <a:schemeClr val="accent1">
                  <a:lumMod val="50000"/>
                </a:schemeClr>
              </a:solidFill>
              <a:effectLst/>
              <a:latin typeface="+mj-lt"/>
            </a:endParaRPr>
          </a:p>
        </p:txBody>
      </p:sp>
      <p:sp>
        <p:nvSpPr>
          <p:cNvPr id="7" name="TextBox 6">
            <a:extLst>
              <a:ext uri="{FF2B5EF4-FFF2-40B4-BE49-F238E27FC236}">
                <a16:creationId xmlns:a16="http://schemas.microsoft.com/office/drawing/2014/main" id="{3BA234D9-BEBA-486A-9AC4-D03C5C2E5AA3}"/>
              </a:ext>
            </a:extLst>
          </p:cNvPr>
          <p:cNvSpPr txBox="1"/>
          <p:nvPr/>
        </p:nvSpPr>
        <p:spPr>
          <a:xfrm>
            <a:off x="800102" y="2048530"/>
            <a:ext cx="1681841" cy="1384995"/>
          </a:xfrm>
          <a:prstGeom prst="rect">
            <a:avLst/>
          </a:prstGeom>
          <a:noFill/>
        </p:spPr>
        <p:txBody>
          <a:bodyPr wrap="square">
            <a:spAutoFit/>
          </a:bodyPr>
          <a:lstStyle/>
          <a:p>
            <a:pPr algn="l"/>
            <a:r>
              <a:rPr lang="vi-VN" sz="2800" b="1" i="0" dirty="0">
                <a:solidFill>
                  <a:schemeClr val="accent1">
                    <a:lumMod val="50000"/>
                  </a:schemeClr>
                </a:solidFill>
                <a:effectLst/>
                <a:latin typeface="+mj-lt"/>
              </a:rPr>
              <a:t>1. Class Gumball Machine </a:t>
            </a:r>
            <a:endParaRPr lang="vi-VN" sz="2800" b="0" i="0" dirty="0">
              <a:solidFill>
                <a:schemeClr val="accent1">
                  <a:lumMod val="50000"/>
                </a:schemeClr>
              </a:solidFill>
              <a:effectLst/>
              <a:latin typeface="+mj-lt"/>
            </a:endParaRPr>
          </a:p>
        </p:txBody>
      </p:sp>
      <p:pic>
        <p:nvPicPr>
          <p:cNvPr id="10244" name="Picture 4" descr="Code lớp GumballMachine">
            <a:extLst>
              <a:ext uri="{FF2B5EF4-FFF2-40B4-BE49-F238E27FC236}">
                <a16:creationId xmlns:a16="http://schemas.microsoft.com/office/drawing/2014/main" id="{F33D0F60-6971-4E0A-991E-729344DA2C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9325" y="0"/>
            <a:ext cx="565467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261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5" name="TextBox 4">
            <a:extLst>
              <a:ext uri="{FF2B5EF4-FFF2-40B4-BE49-F238E27FC236}">
                <a16:creationId xmlns:a16="http://schemas.microsoft.com/office/drawing/2014/main" id="{FE9253A7-18BD-4D35-A7E7-8800837528F7}"/>
              </a:ext>
            </a:extLst>
          </p:cNvPr>
          <p:cNvSpPr txBox="1"/>
          <p:nvPr/>
        </p:nvSpPr>
        <p:spPr>
          <a:xfrm>
            <a:off x="136073" y="0"/>
            <a:ext cx="2138351" cy="646331"/>
          </a:xfrm>
          <a:prstGeom prst="rect">
            <a:avLst/>
          </a:prstGeom>
          <a:noFill/>
        </p:spPr>
        <p:txBody>
          <a:bodyPr wrap="square">
            <a:spAutoFit/>
          </a:bodyPr>
          <a:lstStyle/>
          <a:p>
            <a:pPr algn="l"/>
            <a:r>
              <a:rPr lang="vi-VN" sz="3600" b="1" i="0" dirty="0">
                <a:solidFill>
                  <a:schemeClr val="accent1">
                    <a:lumMod val="50000"/>
                  </a:schemeClr>
                </a:solidFill>
                <a:effectLst/>
                <a:latin typeface="+mj-lt"/>
              </a:rPr>
              <a:t>Viết code </a:t>
            </a:r>
            <a:endParaRPr lang="vi-VN" sz="3600" b="0" i="0" dirty="0">
              <a:solidFill>
                <a:schemeClr val="accent1">
                  <a:lumMod val="50000"/>
                </a:schemeClr>
              </a:solidFill>
              <a:effectLst/>
              <a:latin typeface="+mj-lt"/>
            </a:endParaRPr>
          </a:p>
        </p:txBody>
      </p:sp>
      <p:sp>
        <p:nvSpPr>
          <p:cNvPr id="7" name="TextBox 6">
            <a:extLst>
              <a:ext uri="{FF2B5EF4-FFF2-40B4-BE49-F238E27FC236}">
                <a16:creationId xmlns:a16="http://schemas.microsoft.com/office/drawing/2014/main" id="{3BA234D9-BEBA-486A-9AC4-D03C5C2E5AA3}"/>
              </a:ext>
            </a:extLst>
          </p:cNvPr>
          <p:cNvSpPr txBox="1"/>
          <p:nvPr/>
        </p:nvSpPr>
        <p:spPr>
          <a:xfrm>
            <a:off x="800102" y="2048530"/>
            <a:ext cx="1681841" cy="1384995"/>
          </a:xfrm>
          <a:prstGeom prst="rect">
            <a:avLst/>
          </a:prstGeom>
          <a:noFill/>
        </p:spPr>
        <p:txBody>
          <a:bodyPr wrap="square">
            <a:spAutoFit/>
          </a:bodyPr>
          <a:lstStyle/>
          <a:p>
            <a:pPr algn="l"/>
            <a:r>
              <a:rPr lang="vi-VN" sz="2800" b="1" i="0" dirty="0">
                <a:solidFill>
                  <a:schemeClr val="accent1">
                    <a:lumMod val="50000"/>
                  </a:schemeClr>
                </a:solidFill>
                <a:effectLst/>
                <a:latin typeface="+mj-lt"/>
              </a:rPr>
              <a:t>2. Class Gumball Machine</a:t>
            </a:r>
            <a:endParaRPr lang="vi-VN" sz="2800" b="0" i="0" dirty="0">
              <a:solidFill>
                <a:schemeClr val="accent1">
                  <a:lumMod val="50000"/>
                </a:schemeClr>
              </a:solidFill>
              <a:effectLst/>
              <a:latin typeface="+mj-lt"/>
            </a:endParaRPr>
          </a:p>
        </p:txBody>
      </p:sp>
      <p:pic>
        <p:nvPicPr>
          <p:cNvPr id="10242" name="Picture 2" descr="Trả đồng xu">
            <a:extLst>
              <a:ext uri="{FF2B5EF4-FFF2-40B4-BE49-F238E27FC236}">
                <a16:creationId xmlns:a16="http://schemas.microsoft.com/office/drawing/2014/main" id="{90FE0B5F-7333-4ADF-9B7C-09E62983B9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626" y="0"/>
            <a:ext cx="42941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1225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3" name="TextBox 2">
            <a:extLst>
              <a:ext uri="{FF2B5EF4-FFF2-40B4-BE49-F238E27FC236}">
                <a16:creationId xmlns:a16="http://schemas.microsoft.com/office/drawing/2014/main" id="{93F62385-79E7-414B-A94E-F8193AB62440}"/>
              </a:ext>
            </a:extLst>
          </p:cNvPr>
          <p:cNvSpPr txBox="1"/>
          <p:nvPr/>
        </p:nvSpPr>
        <p:spPr>
          <a:xfrm>
            <a:off x="-1" y="357741"/>
            <a:ext cx="1567544" cy="954107"/>
          </a:xfrm>
          <a:prstGeom prst="rect">
            <a:avLst/>
          </a:prstGeom>
          <a:noFill/>
        </p:spPr>
        <p:txBody>
          <a:bodyPr wrap="square">
            <a:spAutoFit/>
          </a:bodyPr>
          <a:lstStyle/>
          <a:p>
            <a:pPr algn="l"/>
            <a:r>
              <a:rPr lang="vi-VN" sz="2800" b="1" i="0" dirty="0">
                <a:solidFill>
                  <a:schemeClr val="accent1">
                    <a:lumMod val="50000"/>
                  </a:schemeClr>
                </a:solidFill>
                <a:effectLst/>
                <a:latin typeface="Oswald" panose="00000500000000000000" pitchFamily="2" charset="0"/>
              </a:rPr>
              <a:t>In-house testing</a:t>
            </a:r>
            <a:endParaRPr lang="vi-VN" sz="2800" b="0" i="0" dirty="0">
              <a:solidFill>
                <a:schemeClr val="accent1">
                  <a:lumMod val="50000"/>
                </a:schemeClr>
              </a:solidFill>
              <a:effectLst/>
              <a:latin typeface="Oswald" panose="00000500000000000000" pitchFamily="2" charset="0"/>
            </a:endParaRPr>
          </a:p>
        </p:txBody>
      </p:sp>
      <p:pic>
        <p:nvPicPr>
          <p:cNvPr id="6" name="4">
            <a:hlinkClick r:id="" action="ppaction://media"/>
            <a:extLst>
              <a:ext uri="{FF2B5EF4-FFF2-40B4-BE49-F238E27FC236}">
                <a16:creationId xmlns:a16="http://schemas.microsoft.com/office/drawing/2014/main" id="{F9EF17D3-1AAE-472B-9F4B-AC1B609C7BF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39484" y="1363436"/>
            <a:ext cx="432707" cy="432707"/>
          </a:xfrm>
          <a:prstGeom prst="rect">
            <a:avLst/>
          </a:prstGeom>
        </p:spPr>
      </p:pic>
      <p:pic>
        <p:nvPicPr>
          <p:cNvPr id="12290" name="Picture 2" descr="Test lớp GumballMachine">
            <a:extLst>
              <a:ext uri="{FF2B5EF4-FFF2-40B4-BE49-F238E27FC236}">
                <a16:creationId xmlns:a16="http://schemas.microsoft.com/office/drawing/2014/main" id="{D8B3526B-E2DC-4B06-B1EC-7ACB281051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6679" y="0"/>
            <a:ext cx="682783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666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3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Free Tour Company by Slidesgo">
  <a:themeElements>
    <a:clrScheme name="Simple Light">
      <a:dk1>
        <a:srgbClr val="000000"/>
      </a:dk1>
      <a:lt1>
        <a:srgbClr val="FFFFFF"/>
      </a:lt1>
      <a:dk2>
        <a:srgbClr val="434343"/>
      </a:dk2>
      <a:lt2>
        <a:srgbClr val="EEEEEE"/>
      </a:lt2>
      <a:accent1>
        <a:srgbClr val="6DD6B8"/>
      </a:accent1>
      <a:accent2>
        <a:srgbClr val="434343"/>
      </a:accent2>
      <a:accent3>
        <a:srgbClr val="78909C"/>
      </a:accent3>
      <a:accent4>
        <a:srgbClr val="4C9983"/>
      </a:accent4>
      <a:accent5>
        <a:srgbClr val="FFD966"/>
      </a:accent5>
      <a:accent6>
        <a:srgbClr val="F9CB9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256</TotalTime>
  <Words>852</Words>
  <Application>Microsoft Office PowerPoint</Application>
  <PresentationFormat>On-screen Show (16:9)</PresentationFormat>
  <Paragraphs>69</Paragraphs>
  <Slides>35</Slides>
  <Notes>35</Notes>
  <HiddenSlides>0</HiddenSlides>
  <MMClips>17</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35</vt:i4>
      </vt:variant>
    </vt:vector>
  </HeadingPairs>
  <TitlesOfParts>
    <vt:vector size="47" baseType="lpstr">
      <vt:lpstr>DM Sans</vt:lpstr>
      <vt:lpstr>Proxima Nova</vt:lpstr>
      <vt:lpstr>Times New Roman</vt:lpstr>
      <vt:lpstr>Proxima Nova Semibold</vt:lpstr>
      <vt:lpstr>Oswald</vt:lpstr>
      <vt:lpstr>Passion One</vt:lpstr>
      <vt:lpstr>Arial</vt:lpstr>
      <vt:lpstr>Droid Serif</vt:lpstr>
      <vt:lpstr>Roboto</vt:lpstr>
      <vt:lpstr>Permanent Marker</vt:lpstr>
      <vt:lpstr>Free Tour Company by Slidesgo</vt:lpstr>
      <vt:lpstr>Slidesgo Final Pages</vt:lpstr>
      <vt:lpstr>COMPANY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FREE TOUR COMPANY</dc:title>
  <cp:lastModifiedBy>LE DUY THINH D19CN05</cp:lastModifiedBy>
  <cp:revision>9</cp:revision>
  <dcterms:modified xsi:type="dcterms:W3CDTF">2023-03-02T11:01:08Z</dcterms:modified>
</cp:coreProperties>
</file>